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41" r:id="rId2"/>
  </p:sldIdLst>
  <p:sldSz cx="6858000" cy="9906000" type="A4"/>
  <p:notesSz cx="6742113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0A73807-F703-6A94-820D-460C1ED7C12A}" name="DICEA AVOCATS 1" initials="AD" userId="DICEA AVOCATS 1" providerId="None"/>
  <p188:author id="{C4D70014-883C-D289-7A18-3AE547F644D1}" name="Olivier LANGLOIS" initials="OL" userId="S::olivier.langlois@axeoservices.onmicrosoft.com::e1f8e987-6a22-44e3-b384-bec6ed0cbc92" providerId="AD"/>
  <p188:author id="{5472DB18-28C5-F65A-6C12-550C2EB9B71E}" name="Alison Dahan" initials="AD" userId="ad6eada4f2d643a0" providerId="Windows Live"/>
  <p188:author id="{32C43368-7E0F-C646-56A4-1BC25C5B1865}" name="Melanie Michel" initials="MM" userId="S::melanie.michelle@Agedor.fr::7c5617cb-18ba-4116-887a-ab94f3e64444" providerId="AD"/>
  <p188:author id="{41D2B3CF-C5A0-5663-4900-BCF8AC7B9E01}" name="Benjmain GUIBOREL" initials="BG" userId="S::guiborel.benjamin@axeoservices.onmicrosoft.com::8f5f2303-1273-4b13-864f-b7a3636e6a10" providerId="AD"/>
  <p188:author id="{BEFB65D1-F5F8-B92B-9CE6-6D7E271FD4AE}" name="Olivier LANGLOIS" initials="OL" userId="S-1-5-21-1123561945-602162358-725345543-265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5E51"/>
    <a:srgbClr val="88CAB6"/>
    <a:srgbClr val="73C0A9"/>
    <a:srgbClr val="1AE5A6"/>
    <a:srgbClr val="1AD5A6"/>
    <a:srgbClr val="E9ECF1"/>
    <a:srgbClr val="1AC7A6"/>
    <a:srgbClr val="1AA6A6"/>
    <a:srgbClr val="1AB9A6"/>
    <a:srgbClr val="2AE2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18" d="100"/>
          <a:sy n="118" d="100"/>
        </p:scale>
        <p:origin x="2286" y="-1050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8/10/relationships/authors" Target="author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cile le cloirec" userId="c7440cbeda3f3c1a" providerId="LiveId" clId="{8BE5E7A8-F1BD-4DE4-9074-22CD4D480255}"/>
    <pc:docChg chg="modSld">
      <pc:chgData name="cecile le cloirec" userId="c7440cbeda3f3c1a" providerId="LiveId" clId="{8BE5E7A8-F1BD-4DE4-9074-22CD4D480255}" dt="2025-03-04T12:06:22.578" v="5" actId="20577"/>
      <pc:docMkLst>
        <pc:docMk/>
      </pc:docMkLst>
      <pc:sldChg chg="modSp mod">
        <pc:chgData name="cecile le cloirec" userId="c7440cbeda3f3c1a" providerId="LiveId" clId="{8BE5E7A8-F1BD-4DE4-9074-22CD4D480255}" dt="2025-03-04T12:06:22.578" v="5" actId="20577"/>
        <pc:sldMkLst>
          <pc:docMk/>
          <pc:sldMk cId="1649831242" sldId="441"/>
        </pc:sldMkLst>
        <pc:spChg chg="mod">
          <ac:chgData name="cecile le cloirec" userId="c7440cbeda3f3c1a" providerId="LiveId" clId="{8BE5E7A8-F1BD-4DE4-9074-22CD4D480255}" dt="2025-03-04T12:06:22.578" v="5" actId="20577"/>
          <ac:spMkLst>
            <pc:docMk/>
            <pc:sldMk cId="1649831242" sldId="441"/>
            <ac:spMk id="3" creationId="{48540215-2CC8-C375-5937-2833FE84E870}"/>
          </ac:spMkLst>
        </pc:spChg>
      </pc:sldChg>
    </pc:docChg>
  </pc:docChgLst>
  <pc:docChgLst>
    <pc:chgData name="cecile le cloirec" userId="c7440cbeda3f3c1a" providerId="LiveId" clId="{9B443962-C630-4242-912C-EFF653D7E0F0}"/>
    <pc:docChg chg="undo custSel modSld">
      <pc:chgData name="cecile le cloirec" userId="c7440cbeda3f3c1a" providerId="LiveId" clId="{9B443962-C630-4242-912C-EFF653D7E0F0}" dt="2025-04-15T08:55:05.913" v="69" actId="20577"/>
      <pc:docMkLst>
        <pc:docMk/>
      </pc:docMkLst>
      <pc:sldChg chg="modSp mod">
        <pc:chgData name="cecile le cloirec" userId="c7440cbeda3f3c1a" providerId="LiveId" clId="{9B443962-C630-4242-912C-EFF653D7E0F0}" dt="2025-04-15T08:55:05.913" v="69" actId="20577"/>
        <pc:sldMkLst>
          <pc:docMk/>
          <pc:sldMk cId="1649831242" sldId="441"/>
        </pc:sldMkLst>
        <pc:spChg chg="mod">
          <ac:chgData name="cecile le cloirec" userId="c7440cbeda3f3c1a" providerId="LiveId" clId="{9B443962-C630-4242-912C-EFF653D7E0F0}" dt="2025-04-07T14:39:11.016" v="9" actId="20577"/>
          <ac:spMkLst>
            <pc:docMk/>
            <pc:sldMk cId="1649831242" sldId="441"/>
            <ac:spMk id="3" creationId="{48540215-2CC8-C375-5937-2833FE84E870}"/>
          </ac:spMkLst>
        </pc:spChg>
        <pc:spChg chg="mod">
          <ac:chgData name="cecile le cloirec" userId="c7440cbeda3f3c1a" providerId="LiveId" clId="{9B443962-C630-4242-912C-EFF653D7E0F0}" dt="2025-04-15T08:55:05.913" v="69" actId="20577"/>
          <ac:spMkLst>
            <pc:docMk/>
            <pc:sldMk cId="1649831242" sldId="441"/>
            <ac:spMk id="20" creationId="{E2F6604A-F049-6654-BF06-3C81DDEB1386}"/>
          </ac:spMkLst>
        </pc:spChg>
        <pc:graphicFrameChg chg="modGraphic">
          <ac:chgData name="cecile le cloirec" userId="c7440cbeda3f3c1a" providerId="LiveId" clId="{9B443962-C630-4242-912C-EFF653D7E0F0}" dt="2025-04-07T14:40:11.575" v="20" actId="20577"/>
          <ac:graphicFrameMkLst>
            <pc:docMk/>
            <pc:sldMk cId="1649831242" sldId="441"/>
            <ac:graphicFrameMk id="8" creationId="{1480C4FB-0FAD-678E-A49F-59F2CE7FF45C}"/>
          </ac:graphicFrameMkLst>
        </pc:graphicFrameChg>
        <pc:graphicFrameChg chg="modGraphic">
          <ac:chgData name="cecile le cloirec" userId="c7440cbeda3f3c1a" providerId="LiveId" clId="{9B443962-C630-4242-912C-EFF653D7E0F0}" dt="2025-04-15T08:53:00.783" v="67" actId="20577"/>
          <ac:graphicFrameMkLst>
            <pc:docMk/>
            <pc:sldMk cId="1649831242" sldId="441"/>
            <ac:graphicFrameMk id="9" creationId="{8F3702A0-7A4D-55B6-6849-8A9D3A44906A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DD836FF5-3DBE-CD17-A581-06C30271EF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317" cy="494266"/>
          </a:xfrm>
          <a:prstGeom prst="rect">
            <a:avLst/>
          </a:prstGeom>
        </p:spPr>
        <p:txBody>
          <a:bodyPr vert="horz" lIns="90846" tIns="45423" rIns="90846" bIns="4542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680CB13-85C7-EE32-3627-6E9FDADBED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8222" y="0"/>
            <a:ext cx="2922317" cy="494266"/>
          </a:xfrm>
          <a:prstGeom prst="rect">
            <a:avLst/>
          </a:prstGeom>
        </p:spPr>
        <p:txBody>
          <a:bodyPr vert="horz" lIns="90846" tIns="45423" rIns="90846" bIns="45423" rtlCol="0"/>
          <a:lstStyle>
            <a:lvl1pPr algn="r">
              <a:defRPr sz="1200"/>
            </a:lvl1pPr>
          </a:lstStyle>
          <a:p>
            <a:fld id="{F8CA24CF-D18C-4C81-B648-0A924D271BE3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F167B53-2201-9284-E822-5AE74E6A1E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9984"/>
            <a:ext cx="2922317" cy="494266"/>
          </a:xfrm>
          <a:prstGeom prst="rect">
            <a:avLst/>
          </a:prstGeom>
        </p:spPr>
        <p:txBody>
          <a:bodyPr vert="horz" lIns="90846" tIns="45423" rIns="90846" bIns="4542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6FA8F10-8444-0E2F-DA5B-6A859B21C8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8222" y="9379984"/>
            <a:ext cx="2922317" cy="494266"/>
          </a:xfrm>
          <a:prstGeom prst="rect">
            <a:avLst/>
          </a:prstGeom>
        </p:spPr>
        <p:txBody>
          <a:bodyPr vert="horz" lIns="90846" tIns="45423" rIns="90846" bIns="45423" rtlCol="0" anchor="b"/>
          <a:lstStyle>
            <a:lvl1pPr algn="r">
              <a:defRPr sz="1200"/>
            </a:lvl1pPr>
          </a:lstStyle>
          <a:p>
            <a:fld id="{CEFCF90A-E3EC-4BC7-B84E-C0D8AF3A92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6606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317" cy="494266"/>
          </a:xfrm>
          <a:prstGeom prst="rect">
            <a:avLst/>
          </a:prstGeom>
        </p:spPr>
        <p:txBody>
          <a:bodyPr vert="horz" lIns="90846" tIns="45423" rIns="90846" bIns="4542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8222" y="0"/>
            <a:ext cx="2922317" cy="494266"/>
          </a:xfrm>
          <a:prstGeom prst="rect">
            <a:avLst/>
          </a:prstGeom>
        </p:spPr>
        <p:txBody>
          <a:bodyPr vert="horz" lIns="90846" tIns="45423" rIns="90846" bIns="45423" rtlCol="0"/>
          <a:lstStyle>
            <a:lvl1pPr algn="r">
              <a:defRPr sz="1200"/>
            </a:lvl1pPr>
          </a:lstStyle>
          <a:p>
            <a:fld id="{D9E3CFE6-09CA-44E5-A71D-CB68A48376D3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35075"/>
            <a:ext cx="2306637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46" tIns="45423" rIns="90846" bIns="45423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3897" y="4751579"/>
            <a:ext cx="5394320" cy="3887798"/>
          </a:xfrm>
          <a:prstGeom prst="rect">
            <a:avLst/>
          </a:prstGeom>
        </p:spPr>
        <p:txBody>
          <a:bodyPr vert="horz" lIns="90846" tIns="45423" rIns="90846" bIns="45423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9984"/>
            <a:ext cx="2922317" cy="494266"/>
          </a:xfrm>
          <a:prstGeom prst="rect">
            <a:avLst/>
          </a:prstGeom>
        </p:spPr>
        <p:txBody>
          <a:bodyPr vert="horz" lIns="90846" tIns="45423" rIns="90846" bIns="4542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8222" y="9379984"/>
            <a:ext cx="2922317" cy="494266"/>
          </a:xfrm>
          <a:prstGeom prst="rect">
            <a:avLst/>
          </a:prstGeom>
        </p:spPr>
        <p:txBody>
          <a:bodyPr vert="horz" lIns="90846" tIns="45423" rIns="90846" bIns="45423" rtlCol="0" anchor="b"/>
          <a:lstStyle>
            <a:lvl1pPr algn="r">
              <a:defRPr sz="1200"/>
            </a:lvl1pPr>
          </a:lstStyle>
          <a:p>
            <a:fld id="{213347CF-B38D-4134-963E-8D745598DD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5212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7902-BB84-477D-8813-98A90234C5E3}" type="datetime1">
              <a:rPr lang="fr-FR" smtClean="0"/>
              <a:t>15/04/2025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911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31431-6736-4F9F-95BE-357B28A3B461}" type="datetime1">
              <a:rPr lang="fr-FR" smtClean="0"/>
              <a:t>15/04/2025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419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9971D-A266-4046-A333-A6D1B899E467}" type="datetime1">
              <a:rPr lang="fr-FR" smtClean="0"/>
              <a:t>15/04/2025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05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AB2F-6CC9-435A-A9ED-0911707F7023}" type="datetime1">
              <a:rPr lang="fr-FR" smtClean="0"/>
              <a:t>15/04/2025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004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43201-FC76-4025-A73A-207C386599E6}" type="datetime1">
              <a:rPr lang="fr-FR" smtClean="0"/>
              <a:t>15/04/2025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597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1769-7AEE-4AE0-9186-64BF6DF9393B}" type="datetime1">
              <a:rPr lang="fr-FR" smtClean="0"/>
              <a:t>15/04/2025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96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B638-5ED1-489F-A77C-D90B3290D296}" type="datetime1">
              <a:rPr lang="fr-FR" smtClean="0"/>
              <a:t>15/04/2025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236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46F2F-58E2-47E3-AB98-39D0BE8CF3BA}" type="datetime1">
              <a:rPr lang="fr-FR" smtClean="0"/>
              <a:t>15/04/2025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8224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DF7A-3B9A-47A3-B51E-F97C60B7B8D6}" type="datetime1">
              <a:rPr lang="fr-FR" smtClean="0"/>
              <a:t>15/04/2025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71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5056-9B95-4DC4-9072-FFBB7A08D98B}" type="datetime1">
              <a:rPr lang="fr-FR" smtClean="0"/>
              <a:t>15/04/2025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3508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B4DA-53DF-496C-AD4D-15F6E34603ED}" type="datetime1">
              <a:rPr lang="fr-FR" smtClean="0"/>
              <a:t>15/04/2025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611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1DD5A-5C75-4BF1-AE7A-33834106CBD3}" type="datetime1">
              <a:rPr lang="fr-FR" smtClean="0"/>
              <a:t>15/04/2025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374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raphique 36">
            <a:extLst>
              <a:ext uri="{FF2B5EF4-FFF2-40B4-BE49-F238E27FC236}">
                <a16:creationId xmlns:a16="http://schemas.microsoft.com/office/drawing/2014/main" id="{3B8A2DB7-4FA9-2F98-FE6C-1ADE02DCB3C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6164" t="27280" r="16226"/>
          <a:stretch/>
        </p:blipFill>
        <p:spPr>
          <a:xfrm>
            <a:off x="1" y="6287534"/>
            <a:ext cx="6858000" cy="316953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53D8767-03B6-41B1-D4B7-CC3822AA2C89}"/>
              </a:ext>
            </a:extLst>
          </p:cNvPr>
          <p:cNvSpPr/>
          <p:nvPr/>
        </p:nvSpPr>
        <p:spPr>
          <a:xfrm>
            <a:off x="261532" y="8078439"/>
            <a:ext cx="6255673" cy="820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b="1" dirty="0">
              <a:solidFill>
                <a:srgbClr val="162869"/>
              </a:solidFill>
              <a:latin typeface="Montserrat" panose="00000500000000000000" pitchFamily="2" charset="0"/>
            </a:endParaRPr>
          </a:p>
        </p:txBody>
      </p:sp>
      <p:pic>
        <p:nvPicPr>
          <p:cNvPr id="36" name="Graphique 35">
            <a:extLst>
              <a:ext uri="{FF2B5EF4-FFF2-40B4-BE49-F238E27FC236}">
                <a16:creationId xmlns:a16="http://schemas.microsoft.com/office/drawing/2014/main" id="{1360A807-4F9F-5F5B-2896-D8AE2F0EA6C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l="7094" r="17045"/>
          <a:stretch/>
        </p:blipFill>
        <p:spPr>
          <a:xfrm rot="168034">
            <a:off x="-47751" y="1094135"/>
            <a:ext cx="6911448" cy="3857866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5034F6B5-6643-897D-AC1C-6112F1877C62}"/>
              </a:ext>
            </a:extLst>
          </p:cNvPr>
          <p:cNvSpPr txBox="1"/>
          <p:nvPr/>
        </p:nvSpPr>
        <p:spPr>
          <a:xfrm>
            <a:off x="289974" y="226769"/>
            <a:ext cx="1492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50" normalizeH="0" noProof="0" dirty="0">
                <a:ln>
                  <a:noFill/>
                </a:ln>
                <a:solidFill>
                  <a:srgbClr val="F26053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Tarifs</a:t>
            </a:r>
          </a:p>
        </p:txBody>
      </p:sp>
      <p:pic>
        <p:nvPicPr>
          <p:cNvPr id="7" name="Image 6" descr="Une image contenant texte, fleur, Graphique, affiche&#10;&#10;Description générée automatiquement">
            <a:extLst>
              <a:ext uri="{FF2B5EF4-FFF2-40B4-BE49-F238E27FC236}">
                <a16:creationId xmlns:a16="http://schemas.microsoft.com/office/drawing/2014/main" id="{F10630BF-07C2-06F5-ED0A-478369690BAE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42212" y="278248"/>
            <a:ext cx="1021209" cy="1209952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08EA0C4E-95D8-9187-8452-263A6A354E80}"/>
              </a:ext>
            </a:extLst>
          </p:cNvPr>
          <p:cNvSpPr txBox="1"/>
          <p:nvPr/>
        </p:nvSpPr>
        <p:spPr>
          <a:xfrm>
            <a:off x="4496798" y="8923669"/>
            <a:ext cx="217022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fr-FR" sz="1400" b="1" dirty="0">
                <a:solidFill>
                  <a:srgbClr val="162869"/>
                </a:solidFill>
                <a:latin typeface="Montserrat" panose="00000500000000000000" pitchFamily="2" charset="0"/>
              </a:rPr>
              <a:t>agedorservices.com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4E4ED47-B7B1-0208-36CF-B23B57B3D89F}"/>
              </a:ext>
            </a:extLst>
          </p:cNvPr>
          <p:cNvSpPr txBox="1"/>
          <p:nvPr/>
        </p:nvSpPr>
        <p:spPr>
          <a:xfrm>
            <a:off x="261532" y="9154557"/>
            <a:ext cx="35076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" b="1" dirty="0">
                <a:solidFill>
                  <a:srgbClr val="162869"/>
                </a:solidFill>
                <a:latin typeface="Montserrat" panose="00000500000000000000" pitchFamily="2" charset="0"/>
              </a:rPr>
              <a:t>Sarl CLC Services</a:t>
            </a:r>
          </a:p>
          <a:p>
            <a:r>
              <a:rPr lang="fr-FR" sz="800" dirty="0">
                <a:solidFill>
                  <a:srgbClr val="162869"/>
                </a:solidFill>
                <a:latin typeface="Montserrat" panose="00000500000000000000" pitchFamily="2" charset="0"/>
              </a:rPr>
              <a:t>160 rue Jean Jaurès 56600 Lanester</a:t>
            </a:r>
          </a:p>
          <a:p>
            <a:r>
              <a:rPr lang="fr-FR" sz="800" dirty="0">
                <a:solidFill>
                  <a:srgbClr val="162869"/>
                </a:solidFill>
                <a:latin typeface="Montserrat" panose="00000500000000000000" pitchFamily="2" charset="0"/>
              </a:rPr>
              <a:t>RCS Lorient 931488696 – Capital de 5000€</a:t>
            </a:r>
          </a:p>
          <a:p>
            <a:r>
              <a:rPr lang="fr-FR" sz="800" dirty="0">
                <a:solidFill>
                  <a:srgbClr val="162869"/>
                </a:solidFill>
                <a:latin typeface="Montserrat" panose="00000500000000000000" pitchFamily="2" charset="0"/>
              </a:rPr>
              <a:t>Agrément et déclaration : SAP931488696</a:t>
            </a:r>
          </a:p>
          <a:p>
            <a:r>
              <a:rPr lang="fr-FR" sz="800" dirty="0">
                <a:solidFill>
                  <a:srgbClr val="162869"/>
                </a:solidFill>
                <a:latin typeface="Montserrat" panose="00000500000000000000" pitchFamily="2" charset="0"/>
              </a:rPr>
              <a:t>Franchisé indépendant membre du réseau Age d’Or Services</a:t>
            </a:r>
          </a:p>
          <a:p>
            <a:pPr>
              <a:tabLst>
                <a:tab pos="2865755" algn="ctr"/>
                <a:tab pos="5731510" algn="r"/>
              </a:tabLst>
            </a:pPr>
            <a:endParaRPr lang="fr-FR" sz="800" kern="100" dirty="0">
              <a:effectLst/>
              <a:highlight>
                <a:srgbClr val="FFFF00"/>
              </a:highlight>
              <a:latin typeface="Montserra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 descr="Une image contenant Graphique, Police, graphisme, conception&#10;&#10;Description générée automatiquement">
            <a:extLst>
              <a:ext uri="{FF2B5EF4-FFF2-40B4-BE49-F238E27FC236}">
                <a16:creationId xmlns:a16="http://schemas.microsoft.com/office/drawing/2014/main" id="{23E2B468-84FA-773A-0EC2-D140B8A5013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806" y="9222924"/>
            <a:ext cx="1951742" cy="30771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48540215-2CC8-C375-5937-2833FE84E870}"/>
              </a:ext>
            </a:extLst>
          </p:cNvPr>
          <p:cNvSpPr txBox="1"/>
          <p:nvPr/>
        </p:nvSpPr>
        <p:spPr>
          <a:xfrm>
            <a:off x="1630116" y="348380"/>
            <a:ext cx="313863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1" dirty="0">
                <a:solidFill>
                  <a:srgbClr val="1D2466"/>
                </a:solidFill>
                <a:latin typeface="Montserrat" panose="00000500000000000000" pitchFamily="2" charset="0"/>
              </a:rPr>
              <a:t>Tarifs indicatifs a</a:t>
            </a:r>
            <a:r>
              <a:rPr lang="fr-FR" sz="1000" b="1" i="0" u="none" strike="noStrike" baseline="0" dirty="0">
                <a:solidFill>
                  <a:srgbClr val="1D2466"/>
                </a:solidFill>
                <a:latin typeface="Montserrat" panose="00000500000000000000" pitchFamily="2" charset="0"/>
              </a:rPr>
              <a:t>pplicables au </a:t>
            </a:r>
            <a:r>
              <a:rPr lang="fr-FR" sz="1000" b="1" dirty="0">
                <a:solidFill>
                  <a:srgbClr val="1D2466"/>
                </a:solidFill>
                <a:latin typeface="Montserrat" panose="00000500000000000000" pitchFamily="2" charset="0"/>
              </a:rPr>
              <a:t>01</a:t>
            </a:r>
            <a:r>
              <a:rPr lang="fr-FR" sz="1000" b="1" i="0" u="none" strike="noStrike" baseline="0" dirty="0">
                <a:solidFill>
                  <a:srgbClr val="1D2466"/>
                </a:solidFill>
                <a:latin typeface="Montserrat" panose="00000500000000000000" pitchFamily="2" charset="0"/>
              </a:rPr>
              <a:t>/04/2025 </a:t>
            </a:r>
          </a:p>
          <a:p>
            <a:r>
              <a:rPr lang="fr-FR" sz="1000" b="1" dirty="0">
                <a:solidFill>
                  <a:srgbClr val="1D2466"/>
                </a:solidFill>
                <a:latin typeface="Montserrat" panose="00000500000000000000" pitchFamily="2" charset="0"/>
              </a:rPr>
              <a:t>Mode mandataire</a:t>
            </a:r>
            <a:endParaRPr lang="fr-FR" sz="1000" b="1" i="0" u="none" strike="noStrike" baseline="0" dirty="0">
              <a:solidFill>
                <a:srgbClr val="1D2466"/>
              </a:solidFill>
              <a:latin typeface="Montserrat" panose="00000500000000000000" pitchFamily="2" charset="0"/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2456EB15-9E20-AD21-2845-EFFDF56D7A9D}"/>
              </a:ext>
            </a:extLst>
          </p:cNvPr>
          <p:cNvSpPr txBox="1">
            <a:spLocks/>
          </p:cNvSpPr>
          <p:nvPr/>
        </p:nvSpPr>
        <p:spPr>
          <a:xfrm>
            <a:off x="284783" y="1367787"/>
            <a:ext cx="5829300" cy="3573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800" b="1" dirty="0">
                <a:solidFill>
                  <a:srgbClr val="162869"/>
                </a:solidFill>
                <a:latin typeface="Montserrat" panose="00000500000000000000" pitchFamily="2" charset="0"/>
              </a:rPr>
              <a:t>Assistant de vie</a:t>
            </a:r>
          </a:p>
        </p:txBody>
      </p:sp>
      <p:graphicFrame>
        <p:nvGraphicFramePr>
          <p:cNvPr id="8" name="Tableau 9">
            <a:extLst>
              <a:ext uri="{FF2B5EF4-FFF2-40B4-BE49-F238E27FC236}">
                <a16:creationId xmlns:a16="http://schemas.microsoft.com/office/drawing/2014/main" id="{1480C4FB-0FAD-678E-A49F-59F2CE7FF4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261346"/>
              </p:ext>
            </p:extLst>
          </p:nvPr>
        </p:nvGraphicFramePr>
        <p:xfrm>
          <a:off x="353125" y="1722997"/>
          <a:ext cx="6196857" cy="1663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225">
                  <a:extLst>
                    <a:ext uri="{9D8B030D-6E8A-4147-A177-3AD203B41FA5}">
                      <a16:colId xmlns:a16="http://schemas.microsoft.com/office/drawing/2014/main" val="1738149683"/>
                    </a:ext>
                  </a:extLst>
                </a:gridCol>
                <a:gridCol w="1005450">
                  <a:extLst>
                    <a:ext uri="{9D8B030D-6E8A-4147-A177-3AD203B41FA5}">
                      <a16:colId xmlns:a16="http://schemas.microsoft.com/office/drawing/2014/main" val="2996074329"/>
                    </a:ext>
                  </a:extLst>
                </a:gridCol>
                <a:gridCol w="1046480">
                  <a:extLst>
                    <a:ext uri="{9D8B030D-6E8A-4147-A177-3AD203B41FA5}">
                      <a16:colId xmlns:a16="http://schemas.microsoft.com/office/drawing/2014/main" val="3399217920"/>
                    </a:ext>
                  </a:extLst>
                </a:gridCol>
                <a:gridCol w="1062911">
                  <a:extLst>
                    <a:ext uri="{9D8B030D-6E8A-4147-A177-3AD203B41FA5}">
                      <a16:colId xmlns:a16="http://schemas.microsoft.com/office/drawing/2014/main" val="3341730347"/>
                    </a:ext>
                  </a:extLst>
                </a:gridCol>
                <a:gridCol w="895184">
                  <a:extLst>
                    <a:ext uri="{9D8B030D-6E8A-4147-A177-3AD203B41FA5}">
                      <a16:colId xmlns:a16="http://schemas.microsoft.com/office/drawing/2014/main" val="2791340566"/>
                    </a:ext>
                  </a:extLst>
                </a:gridCol>
                <a:gridCol w="954607">
                  <a:extLst>
                    <a:ext uri="{9D8B030D-6E8A-4147-A177-3AD203B41FA5}">
                      <a16:colId xmlns:a16="http://schemas.microsoft.com/office/drawing/2014/main" val="2648298804"/>
                    </a:ext>
                  </a:extLst>
                </a:gridCol>
              </a:tblGrid>
              <a:tr h="566292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fr-FR" sz="900" dirty="0">
                          <a:latin typeface="Montserrat" panose="00000500000000000000" pitchFamily="2" charset="0"/>
                        </a:rPr>
                        <a:t>Nombre d’heures par semaine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Tarif horaire</a:t>
                      </a:r>
                    </a:p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indicatif TTC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dont coût indicatif salarié / heure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dont frais de mandat</a:t>
                      </a:r>
                    </a:p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HT / heure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dont TVA sur frais de mandat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Coût réel TTC après crédit d’impôt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27439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indent="0" algn="l"/>
                      <a:r>
                        <a:rPr lang="fr-FR" sz="900" b="1" dirty="0">
                          <a:latin typeface="Montserrat" panose="00000500000000000000" pitchFamily="2" charset="0"/>
                        </a:rPr>
                        <a:t>Tranche 1</a:t>
                      </a:r>
                    </a:p>
                    <a:p>
                      <a:pPr marL="0" indent="0" algn="l"/>
                      <a:r>
                        <a:rPr lang="fr-FR" sz="900" dirty="0">
                          <a:latin typeface="Montserrat" panose="00000500000000000000" pitchFamily="2" charset="0"/>
                        </a:rPr>
                        <a:t>Jusqu’à 10h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>
                          <a:latin typeface="Montserrat" panose="00000500000000000000" pitchFamily="2" charset="0"/>
                        </a:rPr>
                        <a:t>34,79€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22,79€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kern="1200" dirty="0">
                          <a:solidFill>
                            <a:schemeClr val="dk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10,00€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2,00€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17,39€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13873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indent="0" algn="l"/>
                      <a:r>
                        <a:rPr lang="fr-FR" sz="900" b="1" dirty="0">
                          <a:latin typeface="Montserrat" panose="00000500000000000000" pitchFamily="2" charset="0"/>
                        </a:rPr>
                        <a:t>Tranche 2</a:t>
                      </a:r>
                      <a:r>
                        <a:rPr lang="fr-FR" sz="900" dirty="0">
                          <a:latin typeface="Montserrat" panose="00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900" dirty="0">
                          <a:latin typeface="Montserrat" panose="00000500000000000000" pitchFamily="2" charset="0"/>
                        </a:rPr>
                        <a:t>De 11h à 20h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>
                          <a:latin typeface="Montserrat" panose="00000500000000000000" pitchFamily="2" charset="0"/>
                        </a:rPr>
                        <a:t>32,39€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22,79€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kern="1200" dirty="0">
                          <a:solidFill>
                            <a:schemeClr val="dk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8,00€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1,60€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16,19€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18064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/>
                      <a:r>
                        <a:rPr lang="fr-FR" sz="900" b="1" dirty="0">
                          <a:latin typeface="Montserrat" panose="00000500000000000000" pitchFamily="2" charset="0"/>
                        </a:rPr>
                        <a:t>Tranche 3</a:t>
                      </a:r>
                    </a:p>
                    <a:p>
                      <a:pPr algn="l"/>
                      <a:r>
                        <a:rPr lang="fr-FR" sz="900" dirty="0">
                          <a:latin typeface="Montserrat" panose="00000500000000000000" pitchFamily="2" charset="0"/>
                        </a:rPr>
                        <a:t>Plus de 20h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>
                          <a:latin typeface="Montserrat" panose="00000500000000000000" pitchFamily="2" charset="0"/>
                        </a:rPr>
                        <a:t>31,19€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22,79€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kern="1200" dirty="0">
                          <a:solidFill>
                            <a:schemeClr val="dk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7€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1,40€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15,59€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55206"/>
                  </a:ext>
                </a:extLst>
              </a:tr>
            </a:tbl>
          </a:graphicData>
        </a:graphic>
      </p:graphicFrame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8F3702A0-7A4D-55B6-6849-8A9D3A4490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719320"/>
              </p:ext>
            </p:extLst>
          </p:nvPr>
        </p:nvGraphicFramePr>
        <p:xfrm>
          <a:off x="352754" y="3475666"/>
          <a:ext cx="6197228" cy="16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633">
                  <a:extLst>
                    <a:ext uri="{9D8B030D-6E8A-4147-A177-3AD203B41FA5}">
                      <a16:colId xmlns:a16="http://schemas.microsoft.com/office/drawing/2014/main" val="1738149683"/>
                    </a:ext>
                  </a:extLst>
                </a:gridCol>
                <a:gridCol w="906893">
                  <a:extLst>
                    <a:ext uri="{9D8B030D-6E8A-4147-A177-3AD203B41FA5}">
                      <a16:colId xmlns:a16="http://schemas.microsoft.com/office/drawing/2014/main" val="2996074329"/>
                    </a:ext>
                  </a:extLst>
                </a:gridCol>
                <a:gridCol w="969615">
                  <a:extLst>
                    <a:ext uri="{9D8B030D-6E8A-4147-A177-3AD203B41FA5}">
                      <a16:colId xmlns:a16="http://schemas.microsoft.com/office/drawing/2014/main" val="3399217920"/>
                    </a:ext>
                  </a:extLst>
                </a:gridCol>
                <a:gridCol w="798225">
                  <a:extLst>
                    <a:ext uri="{9D8B030D-6E8A-4147-A177-3AD203B41FA5}">
                      <a16:colId xmlns:a16="http://schemas.microsoft.com/office/drawing/2014/main" val="3341730347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791340566"/>
                    </a:ext>
                  </a:extLst>
                </a:gridCol>
                <a:gridCol w="951822">
                  <a:extLst>
                    <a:ext uri="{9D8B030D-6E8A-4147-A177-3AD203B41FA5}">
                      <a16:colId xmlns:a16="http://schemas.microsoft.com/office/drawing/2014/main" val="2648298804"/>
                    </a:ext>
                  </a:extLst>
                </a:gridCol>
              </a:tblGrid>
              <a:tr h="520534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dirty="0">
                          <a:latin typeface="Montserrat" panose="00000500000000000000" pitchFamily="2" charset="0"/>
                        </a:rPr>
                        <a:t>Forfait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Tarif indicatif TTC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dont coût indicatif salarié 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dont frais de mandat</a:t>
                      </a:r>
                    </a:p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HT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dont TVA sur frais de mandat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Coût réel TTC après crédit d’impôt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27439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latin typeface="Montserrat" panose="00000500000000000000" pitchFamily="2" charset="0"/>
                        </a:rPr>
                        <a:t>Forfait nuit de 12h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>
                          <a:latin typeface="Montserrat" panose="00000500000000000000" pitchFamily="2" charset="0"/>
                        </a:rPr>
                        <a:t>186,74€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136,74€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latin typeface="Montserrat" panose="00000500000000000000" pitchFamily="2" charset="0"/>
                        </a:rPr>
                        <a:t>42,50€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8,50€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93,87€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13873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latin typeface="Montserrat" panose="00000500000000000000" pitchFamily="2" charset="0"/>
                        </a:rPr>
                        <a:t>Forfait journée de 12h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>
                          <a:latin typeface="Montserrat" panose="00000500000000000000" pitchFamily="2" charset="0"/>
                        </a:rPr>
                        <a:t>287,9€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227,90€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latin typeface="Montserrat" panose="00000500000000000000" pitchFamily="2" charset="0"/>
                        </a:rPr>
                        <a:t>50,00€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10,00€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143,95€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18064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latin typeface="Montserrat" panose="00000500000000000000" pitchFamily="2" charset="0"/>
                        </a:rPr>
                        <a:t>Forfait 24h/24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>
                          <a:latin typeface="Montserrat" panose="00000500000000000000" pitchFamily="2" charset="0"/>
                        </a:rPr>
                        <a:t>433,04€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364,16€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latin typeface="Montserrat" panose="00000500000000000000" pitchFamily="2" charset="0"/>
                        </a:rPr>
                        <a:t>57,00€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11,40€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216,52€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55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latin typeface="Montserrat" panose="00000500000000000000" pitchFamily="2" charset="0"/>
                        </a:rPr>
                        <a:t>Garde-malade de nuit 12h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>
                          <a:latin typeface="Montserrat" panose="00000500000000000000" pitchFamily="2" charset="0"/>
                        </a:rPr>
                        <a:t>352,68€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273,48€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latin typeface="Montserrat" panose="00000500000000000000" pitchFamily="2" charset="0"/>
                        </a:rPr>
                        <a:t>66,00€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13,20€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176,34€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693438"/>
                  </a:ext>
                </a:extLst>
              </a:tr>
            </a:tbl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FBD60069-40AE-FC9B-10C1-3AAE14DD87CB}"/>
              </a:ext>
            </a:extLst>
          </p:cNvPr>
          <p:cNvSpPr txBox="1"/>
          <p:nvPr/>
        </p:nvSpPr>
        <p:spPr>
          <a:xfrm>
            <a:off x="1388636" y="4072582"/>
            <a:ext cx="4953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>
                <a:latin typeface="Montserrat" panose="00000500000000000000" pitchFamily="2" charset="0"/>
              </a:rPr>
              <a:t>(2)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F718C39-8BC1-B8F3-16A9-D1D250178920}"/>
              </a:ext>
            </a:extLst>
          </p:cNvPr>
          <p:cNvSpPr txBox="1"/>
          <p:nvPr/>
        </p:nvSpPr>
        <p:spPr>
          <a:xfrm>
            <a:off x="1601996" y="4324479"/>
            <a:ext cx="34030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>
                <a:latin typeface="Montserrat" panose="00000500000000000000" pitchFamily="2" charset="0"/>
              </a:rPr>
              <a:t>(3)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50877DA-F742-B76F-2A1F-B03D97A51A81}"/>
              </a:ext>
            </a:extLst>
          </p:cNvPr>
          <p:cNvSpPr txBox="1"/>
          <p:nvPr/>
        </p:nvSpPr>
        <p:spPr>
          <a:xfrm>
            <a:off x="1162740" y="4578545"/>
            <a:ext cx="3251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>
                <a:latin typeface="Montserrat" panose="00000500000000000000" pitchFamily="2" charset="0"/>
              </a:rPr>
              <a:t>(4)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F52BBEF-8BF6-FA95-9F3F-9CCAFB4299FB}"/>
              </a:ext>
            </a:extLst>
          </p:cNvPr>
          <p:cNvSpPr txBox="1"/>
          <p:nvPr/>
        </p:nvSpPr>
        <p:spPr>
          <a:xfrm>
            <a:off x="2363287" y="1904480"/>
            <a:ext cx="3511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>
                <a:solidFill>
                  <a:schemeClr val="bg1"/>
                </a:solidFill>
                <a:latin typeface="Montserrat" panose="00000500000000000000" pitchFamily="2" charset="0"/>
              </a:rPr>
              <a:t>(1)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650899E1-79FF-6B2B-FC1C-56B208EF83DC}"/>
              </a:ext>
            </a:extLst>
          </p:cNvPr>
          <p:cNvSpPr txBox="1"/>
          <p:nvPr/>
        </p:nvSpPr>
        <p:spPr>
          <a:xfrm>
            <a:off x="2806915" y="3673499"/>
            <a:ext cx="3511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>
                <a:solidFill>
                  <a:schemeClr val="bg1"/>
                </a:solidFill>
                <a:latin typeface="Montserrat" panose="00000500000000000000" pitchFamily="2" charset="0"/>
              </a:rPr>
              <a:t>(1)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8109A7C-2F73-DED6-FF1B-A09E714B65D8}"/>
              </a:ext>
            </a:extLst>
          </p:cNvPr>
          <p:cNvSpPr txBox="1"/>
          <p:nvPr/>
        </p:nvSpPr>
        <p:spPr>
          <a:xfrm>
            <a:off x="1838930" y="4824417"/>
            <a:ext cx="3511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>
                <a:latin typeface="Montserrat" panose="00000500000000000000" pitchFamily="2" charset="0"/>
              </a:rPr>
              <a:t>(5)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DFCD614-59C8-C6E4-AA13-FD3E353E2D60}"/>
              </a:ext>
            </a:extLst>
          </p:cNvPr>
          <p:cNvSpPr txBox="1"/>
          <p:nvPr/>
        </p:nvSpPr>
        <p:spPr>
          <a:xfrm>
            <a:off x="261533" y="5137214"/>
            <a:ext cx="63164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900" b="1" i="0" u="none" strike="noStrike" baseline="0" dirty="0">
                <a:latin typeface="Montserrat" panose="00000500000000000000" pitchFamily="2" charset="0"/>
              </a:rPr>
              <a:t>Nos </a:t>
            </a:r>
            <a:r>
              <a:rPr lang="fr-FR" sz="900" b="1" dirty="0">
                <a:latin typeface="Montserrat" panose="00000500000000000000" pitchFamily="2" charset="0"/>
              </a:rPr>
              <a:t>tarifs indicatifs incluent</a:t>
            </a:r>
            <a:r>
              <a:rPr lang="fr-FR" sz="900" b="1" i="0" u="none" strike="noStrike" baseline="0" dirty="0">
                <a:latin typeface="Montserrat" panose="00000500000000000000" pitchFamily="2" charset="0"/>
              </a:rPr>
              <a:t> l’</a:t>
            </a:r>
            <a:r>
              <a:rPr lang="fr-FR" sz="900" b="1" kern="0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SegoeUI-BoldItalic"/>
              </a:rPr>
              <a:t>évaluation des besoins à votre domicile, la recherche et la </a:t>
            </a:r>
            <a:r>
              <a:rPr lang="fr-FR" sz="900" b="1" i="0" u="none" strike="noStrike" baseline="0" dirty="0">
                <a:latin typeface="Montserrat" panose="00000500000000000000" pitchFamily="2" charset="0"/>
              </a:rPr>
              <a:t>présélection des candidats</a:t>
            </a:r>
            <a:r>
              <a:rPr lang="fr-FR" sz="900" b="1" kern="0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SegoeUI-BoldItalic"/>
              </a:rPr>
              <a:t>, les formalités administratives liées à l’embauche des intervenants, les déclarations sociales, le versement des salaires et charges, l’établissement des bulletins de paie et l’assistance au quotidien dans votre relation avec votre salarié(e).</a:t>
            </a:r>
            <a:endParaRPr lang="fr-FR" sz="900" b="1" dirty="0">
              <a:effectLst/>
              <a:latin typeface="Montserrat" panose="00000500000000000000" pitchFamily="2" charset="0"/>
              <a:ea typeface="Calibri" panose="020F0502020204030204" pitchFamily="34" charset="0"/>
              <a:cs typeface="Montserrat-Bold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2F6604A-F049-6654-BF06-3C81DDEB1386}"/>
              </a:ext>
            </a:extLst>
          </p:cNvPr>
          <p:cNvSpPr txBox="1"/>
          <p:nvPr/>
        </p:nvSpPr>
        <p:spPr>
          <a:xfrm>
            <a:off x="248919" y="5767888"/>
            <a:ext cx="6268287" cy="3185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700" dirty="0">
                <a:latin typeface="Montserrat" panose="00000500000000000000" pitchFamily="2" charset="0"/>
              </a:rPr>
              <a:t>(1) Tous nos tarifs indicatifs sont indiqués sur la base d’hypothèses prenant en compte : la rémunération de l’assistant de vie (salaire horaire brut de 19,22€ congés payés inclus ), les cotisations sociales (taux légaux en vigueur), des frais de mandat standards moyens Age d’Or Services, les 10% de congés payés et hors indemnité de transport. </a:t>
            </a:r>
          </a:p>
          <a:p>
            <a:pPr algn="just"/>
            <a:r>
              <a:rPr lang="fr-FR" sz="700" dirty="0">
                <a:latin typeface="Montserrat" panose="00000500000000000000" pitchFamily="2" charset="0"/>
              </a:rPr>
              <a:t>La détermination du salaire reste une prérogative du client particulier employeur. Ce dernier reste libre de le modifier à tout moment. Le taux de TVA appliqué est de 20%. La TVA s’applique uniquement sur les frais de mandat liés au mandat de gestion proposé. </a:t>
            </a:r>
          </a:p>
          <a:p>
            <a:pPr algn="just"/>
            <a:endParaRPr lang="fr-FR" sz="300" b="0" i="0" u="none" strike="noStrike" baseline="0" dirty="0">
              <a:latin typeface="Montserrat" panose="00000500000000000000" pitchFamily="2" charset="0"/>
            </a:endParaRPr>
          </a:p>
          <a:p>
            <a:pPr algn="just"/>
            <a:r>
              <a:rPr lang="fr-FR" sz="700" b="0" i="0" u="none" strike="noStrike" baseline="0" dirty="0">
                <a:latin typeface="Montserrat" panose="00000500000000000000" pitchFamily="2" charset="0"/>
              </a:rPr>
              <a:t>Les samedis, dimanches et jours fériés, une majoration de 20% du tarif TTC est appliquée. Le 1er </a:t>
            </a:r>
            <a:r>
              <a:rPr lang="fr-FR" sz="700" dirty="0">
                <a:latin typeface="Montserrat" panose="00000500000000000000" pitchFamily="2" charset="0"/>
              </a:rPr>
              <a:t>m</a:t>
            </a:r>
            <a:r>
              <a:rPr lang="fr-FR" sz="700" b="0" i="0" u="none" strike="noStrike" baseline="0" dirty="0">
                <a:latin typeface="Montserrat" panose="00000500000000000000" pitchFamily="2" charset="0"/>
              </a:rPr>
              <a:t>ai une majoration de 100% du tarif TTC est appliquée. Le salaire de l’intervenant et les charges sociales afférentes (inclus dans le prix TTC affiché) ne sont pas assujettis à la TVA.</a:t>
            </a:r>
          </a:p>
          <a:p>
            <a:pPr algn="just"/>
            <a:endParaRPr lang="fr-FR" sz="300" dirty="0">
              <a:latin typeface="Montserrat" panose="00000500000000000000" pitchFamily="2" charset="0"/>
            </a:endParaRPr>
          </a:p>
          <a:p>
            <a:pPr algn="just"/>
            <a:r>
              <a:rPr lang="fr-FR" sz="700" b="0" i="0" u="none" strike="noStrike" baseline="0" dirty="0">
                <a:latin typeface="Montserrat" panose="00000500000000000000" pitchFamily="2" charset="0"/>
              </a:rPr>
              <a:t>Les tarifs indiqués sont proposés pour les personnes bénéficiant de l’exonération de cotisations “aide à domicile - totale” telle que définie par l’Urssaf, c’est-à-dire pour les personnes titulaires de l’APA, les personnes âgées de plus de 62 ans et titulaires d’une carte d’invalidité (80%) ou attestation médicale d’incapacité à effectuer seul(e) les actes de la vie courante, les titulaires de la PCH. En l’absence de justificatif, ces tarifs feront l’objet d’une majoration pouvant s’élever jusqu’à 20% du tarif TTC. Pour plus d’informations, contactez votre agence Age d’Or Services.</a:t>
            </a:r>
          </a:p>
          <a:p>
            <a:pPr algn="just"/>
            <a:endParaRPr lang="fr-FR" sz="300" dirty="0">
              <a:latin typeface="Montserrat" panose="00000500000000000000" pitchFamily="2" charset="0"/>
            </a:endParaRPr>
          </a:p>
          <a:p>
            <a:pPr algn="just"/>
            <a:r>
              <a:rPr lang="fr-FR" sz="700" dirty="0">
                <a:latin typeface="Montserrat" panose="00000500000000000000" pitchFamily="2" charset="0"/>
              </a:rPr>
              <a:t>Age d’Or Services remet gratuitement un devis personnalisé au consommateur à qui il propose une prestation ou un ensemble de prestations dont le prix total mensuel est supérieur ou égal à 100€ TTC ou au consommateur qui lui en fait la demande.</a:t>
            </a:r>
          </a:p>
          <a:p>
            <a:pPr algn="just"/>
            <a:endParaRPr lang="fr-FR" sz="700" dirty="0">
              <a:latin typeface="Montserrat" panose="00000500000000000000" pitchFamily="2" charset="0"/>
            </a:endParaRPr>
          </a:p>
          <a:p>
            <a:pPr algn="just"/>
            <a:r>
              <a:rPr lang="fr-FR" sz="700" dirty="0">
                <a:latin typeface="Montserrat" panose="00000500000000000000" pitchFamily="2" charset="0"/>
              </a:rPr>
              <a:t>(2) </a:t>
            </a:r>
            <a:r>
              <a:rPr lang="fr-FR" sz="700" b="0" i="0" u="none" strike="noStrike" baseline="0" dirty="0">
                <a:latin typeface="Montserrat" panose="00000500000000000000" pitchFamily="2" charset="0"/>
              </a:rPr>
              <a:t>Tarif proposé pour une nuit de 12 heures dont 8 heures de présence de nuit de l’intervenant avec une pièce séparée pour dormir.</a:t>
            </a:r>
          </a:p>
          <a:p>
            <a:pPr algn="just"/>
            <a:r>
              <a:rPr lang="fr-FR" sz="700" b="0" i="0" u="none" strike="noStrike" baseline="0" dirty="0">
                <a:latin typeface="Montserrat" panose="00000500000000000000" pitchFamily="2" charset="0"/>
              </a:rPr>
              <a:t>(3) Tarif proposé pour 6 heures de présence responsable de l’intervenant.</a:t>
            </a:r>
          </a:p>
          <a:p>
            <a:pPr algn="just"/>
            <a:r>
              <a:rPr lang="fr-FR" sz="700" b="0" i="0" u="none" strike="noStrike" baseline="0" dirty="0">
                <a:latin typeface="Montserrat" panose="00000500000000000000" pitchFamily="2" charset="0"/>
              </a:rPr>
              <a:t>(4) Tarif proposé pour une présence de jour de 12 heures (dont 6 heures de présence responsable de l’intervenant) et une nuit de 12 heures (dont 8 heures de présence de nuit avec une pièce séparée pour dormir).</a:t>
            </a:r>
          </a:p>
          <a:p>
            <a:pPr algn="l"/>
            <a:r>
              <a:rPr lang="fr-FR" sz="700" dirty="0">
                <a:latin typeface="Montserrat" panose="00000500000000000000" pitchFamily="2" charset="0"/>
              </a:rPr>
              <a:t>(5) Tarif proposé pour une garde de nuit de l’intervenant qui reste à proximité de la personne aidée (pas de pièce séparée pour dormir).</a:t>
            </a:r>
          </a:p>
          <a:p>
            <a:pPr algn="just"/>
            <a:endParaRPr lang="fr-FR" sz="700" dirty="0">
              <a:latin typeface="Montserrat" panose="00000500000000000000" pitchFamily="2" charset="0"/>
            </a:endParaRPr>
          </a:p>
          <a:p>
            <a:pPr algn="just"/>
            <a:r>
              <a:rPr lang="fr-FR" sz="700" dirty="0">
                <a:latin typeface="Montserrat" panose="00000500000000000000" pitchFamily="2" charset="0"/>
              </a:rPr>
              <a:t>Dans le cadre de l’emploi d’un salarié à domicile, vous pouvez bénéficier d’un crédit d’impôt de 50% sur les sommes versées dans les conditions posées par l’article 199 </a:t>
            </a:r>
            <a:r>
              <a:rPr lang="fr-FR" sz="700" dirty="0" err="1">
                <a:latin typeface="Montserrat" panose="00000500000000000000" pitchFamily="2" charset="0"/>
              </a:rPr>
              <a:t>sexdéciès</a:t>
            </a:r>
            <a:r>
              <a:rPr lang="fr-FR" sz="700" dirty="0">
                <a:latin typeface="Montserrat" panose="00000500000000000000" pitchFamily="2" charset="0"/>
              </a:rPr>
              <a:t> du CGI. </a:t>
            </a:r>
            <a:r>
              <a:rPr lang="fr-FR" sz="700" b="0" i="0" u="none" strike="noStrike" baseline="0" dirty="0">
                <a:latin typeface="Montserrat" panose="00000500000000000000" pitchFamily="2" charset="0"/>
              </a:rPr>
              <a:t>Le coût après crédit d’impôt est indiqué sous réserve de la situation fiscale de chaque contribuable et du maintien de la législation en vigueur. </a:t>
            </a:r>
          </a:p>
          <a:p>
            <a:pPr algn="just"/>
            <a:r>
              <a:rPr lang="fr-FR" sz="700" b="0" i="0" u="none" strike="noStrike" baseline="0" dirty="0">
                <a:latin typeface="Montserrat" panose="00000500000000000000" pitchFamily="2" charset="0"/>
              </a:rPr>
              <a:t>Attention: dans le cadre d’un contrat de placement de travailleurs, le consommateur est l’employeur de la personne qui effectue la prestation à son domicile. En cette qualité d’employeur, le consommateur est soumis à diverses obligations résultant notamment du code du travail, du code de la sécurité sociale et de la Convention collective du particulier employeur et de l’emploi à domicile.</a:t>
            </a:r>
            <a:endParaRPr lang="fr-FR" sz="1600" dirty="0">
              <a:latin typeface="Montserrat" panose="00000500000000000000" pitchFamily="2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DF09B8CD-9DED-FDE0-0725-0CB80C707244}"/>
              </a:ext>
            </a:extLst>
          </p:cNvPr>
          <p:cNvSpPr txBox="1"/>
          <p:nvPr/>
        </p:nvSpPr>
        <p:spPr>
          <a:xfrm>
            <a:off x="265733" y="822072"/>
            <a:ext cx="5157429" cy="481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6700">
              <a:lnSpc>
                <a:spcPts val="1600"/>
              </a:lnSpc>
            </a:pPr>
            <a:r>
              <a:rPr lang="fr-FR" sz="1000" b="1" i="0" u="none" strike="noStrike" spc="-30" dirty="0">
                <a:solidFill>
                  <a:srgbClr val="162869"/>
                </a:solidFill>
                <a:latin typeface="Montserrat" panose="00000500000000000000" pitchFamily="2" charset="0"/>
              </a:rPr>
              <a:t>Évaluation des besoins au domicile et devis gratuits, sans engagement</a:t>
            </a:r>
          </a:p>
          <a:p>
            <a:pPr marL="266700">
              <a:lnSpc>
                <a:spcPts val="1600"/>
              </a:lnSpc>
            </a:pPr>
            <a:r>
              <a:rPr lang="fr-FR" sz="1000" b="1" i="0" u="none" strike="noStrike" spc="-30" dirty="0">
                <a:solidFill>
                  <a:srgbClr val="162869"/>
                </a:solidFill>
                <a:latin typeface="Montserrat" panose="00000500000000000000" pitchFamily="2" charset="0"/>
              </a:rPr>
              <a:t>Pas de frais d’inscription, pas de frais de dossier, ni de frais de résiliation</a:t>
            </a:r>
            <a:endParaRPr lang="fr-FR" sz="1000" b="1" spc="-30" dirty="0">
              <a:solidFill>
                <a:srgbClr val="162869"/>
              </a:solidFill>
              <a:latin typeface="Montserrat" panose="00000500000000000000" pitchFamily="2" charset="0"/>
            </a:endParaRPr>
          </a:p>
        </p:txBody>
      </p:sp>
      <p:pic>
        <p:nvPicPr>
          <p:cNvPr id="29" name="Graphique 28">
            <a:extLst>
              <a:ext uri="{FF2B5EF4-FFF2-40B4-BE49-F238E27FC236}">
                <a16:creationId xmlns:a16="http://schemas.microsoft.com/office/drawing/2014/main" id="{4E17D2F3-54C5-651E-9CE6-6E385D5548D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94579" y="900065"/>
            <a:ext cx="146243" cy="135129"/>
          </a:xfrm>
          <a:prstGeom prst="rect">
            <a:avLst/>
          </a:prstGeom>
        </p:spPr>
      </p:pic>
      <p:pic>
        <p:nvPicPr>
          <p:cNvPr id="30" name="Graphique 29">
            <a:extLst>
              <a:ext uri="{FF2B5EF4-FFF2-40B4-BE49-F238E27FC236}">
                <a16:creationId xmlns:a16="http://schemas.microsoft.com/office/drawing/2014/main" id="{8E676F68-0EB3-E9DB-FBF5-B6996B747EE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94579" y="1103841"/>
            <a:ext cx="146243" cy="135129"/>
          </a:xfrm>
          <a:prstGeom prst="rect">
            <a:avLst/>
          </a:prstGeom>
        </p:spPr>
      </p:pic>
      <p:pic>
        <p:nvPicPr>
          <p:cNvPr id="15" name="Image 14" descr="Une image contenant texte, logo, Graphique, Police&#10;&#10;Description générée automatiquement">
            <a:extLst>
              <a:ext uri="{FF2B5EF4-FFF2-40B4-BE49-F238E27FC236}">
                <a16:creationId xmlns:a16="http://schemas.microsoft.com/office/drawing/2014/main" id="{31EE7EF6-5C18-0B76-2E0C-026FF079AC9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4399" y="9492541"/>
            <a:ext cx="449125" cy="33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8312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42477</TotalTime>
  <Words>862</Words>
  <Application>Microsoft Office PowerPoint</Application>
  <PresentationFormat>Format A4 (210 x 297 mm)</PresentationFormat>
  <Paragraphs>95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Livret d’accueil</dc:title>
  <dc:creator>Benjmain GUIBOREL</dc:creator>
  <cp:lastModifiedBy>cecile le cloirec</cp:lastModifiedBy>
  <cp:revision>189</cp:revision>
  <cp:lastPrinted>2025-01-09T13:46:11Z</cp:lastPrinted>
  <dcterms:created xsi:type="dcterms:W3CDTF">2023-01-27T09:51:22Z</dcterms:created>
  <dcterms:modified xsi:type="dcterms:W3CDTF">2025-04-15T08:55:13Z</dcterms:modified>
</cp:coreProperties>
</file>