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12192000"/>
  <p:notesSz cx="6742113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5E51"/>
    <a:srgbClr val="88CAB6"/>
    <a:srgbClr val="F4776B"/>
    <a:srgbClr val="1AA6A6"/>
    <a:srgbClr val="EE6E5F"/>
    <a:srgbClr val="F595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96" d="100"/>
          <a:sy n="96" d="100"/>
        </p:scale>
        <p:origin x="2760" y="312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D6A0-7CB5-4DF7-964D-B1D37990EECF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61403-3597-4069-9D97-A47E77E59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7001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D6A0-7CB5-4DF7-964D-B1D37990EECF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61403-3597-4069-9D97-A47E77E59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7590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D6A0-7CB5-4DF7-964D-B1D37990EECF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61403-3597-4069-9D97-A47E77E59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274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D6A0-7CB5-4DF7-964D-B1D37990EECF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61403-3597-4069-9D97-A47E77E59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904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D6A0-7CB5-4DF7-964D-B1D37990EECF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61403-3597-4069-9D97-A47E77E59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11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D6A0-7CB5-4DF7-964D-B1D37990EECF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61403-3597-4069-9D97-A47E77E59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381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D6A0-7CB5-4DF7-964D-B1D37990EECF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61403-3597-4069-9D97-A47E77E59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835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D6A0-7CB5-4DF7-964D-B1D37990EECF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61403-3597-4069-9D97-A47E77E59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395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D6A0-7CB5-4DF7-964D-B1D37990EECF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61403-3597-4069-9D97-A47E77E59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8546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D6A0-7CB5-4DF7-964D-B1D37990EECF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61403-3597-4069-9D97-A47E77E59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20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D6A0-7CB5-4DF7-964D-B1D37990EECF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61403-3597-4069-9D97-A47E77E59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732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69D6A0-7CB5-4DF7-964D-B1D37990EECF}" type="datetimeFigureOut">
              <a:rPr lang="fr-FR" smtClean="0"/>
              <a:t>16/05/2025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761403-3597-4069-9D97-A47E77E59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896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gedorservice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1F7BF2C-371F-9713-4292-B3EED370C9E8}"/>
              </a:ext>
            </a:extLst>
          </p:cNvPr>
          <p:cNvSpPr txBox="1"/>
          <p:nvPr/>
        </p:nvSpPr>
        <p:spPr>
          <a:xfrm>
            <a:off x="85775" y="131397"/>
            <a:ext cx="1492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50" normalizeH="0" noProof="0" dirty="0">
                <a:ln>
                  <a:noFill/>
                </a:ln>
                <a:solidFill>
                  <a:srgbClr val="F26053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Tarifs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17330A1-3904-A9CC-17F0-5E5A66B0E32B}"/>
              </a:ext>
            </a:extLst>
          </p:cNvPr>
          <p:cNvSpPr txBox="1"/>
          <p:nvPr/>
        </p:nvSpPr>
        <p:spPr>
          <a:xfrm>
            <a:off x="1456225" y="342713"/>
            <a:ext cx="313863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b="1" dirty="0">
                <a:solidFill>
                  <a:srgbClr val="1D2466"/>
                </a:solidFill>
                <a:latin typeface="Montserrat" panose="00000500000000000000" pitchFamily="2" charset="0"/>
              </a:rPr>
              <a:t>Tarifs indicatifs a</a:t>
            </a:r>
            <a:r>
              <a:rPr lang="fr-FR" sz="1000" b="1" i="0" u="none" strike="noStrike" baseline="0" dirty="0">
                <a:solidFill>
                  <a:srgbClr val="1D2466"/>
                </a:solidFill>
                <a:latin typeface="Montserrat" panose="00000500000000000000" pitchFamily="2" charset="0"/>
              </a:rPr>
              <a:t>pplicables au 01/05/2025 </a:t>
            </a:r>
          </a:p>
        </p:txBody>
      </p:sp>
      <p:pic>
        <p:nvPicPr>
          <p:cNvPr id="6" name="Image 5" descr="Une image contenant texte, fleur, Graphique, affiche&#10;&#10;Description générée automatiquement">
            <a:extLst>
              <a:ext uri="{FF2B5EF4-FFF2-40B4-BE49-F238E27FC236}">
                <a16:creationId xmlns:a16="http://schemas.microsoft.com/office/drawing/2014/main" id="{F6B8EF3F-1ED1-BFE3-E907-B813F9F2843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8139" y="131397"/>
            <a:ext cx="779323" cy="92336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C828901C-CE12-263E-CB0C-FABFCD95240D}"/>
              </a:ext>
            </a:extLst>
          </p:cNvPr>
          <p:cNvSpPr txBox="1"/>
          <p:nvPr/>
        </p:nvSpPr>
        <p:spPr>
          <a:xfrm>
            <a:off x="-250444" y="780077"/>
            <a:ext cx="5157429" cy="481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6700">
              <a:lnSpc>
                <a:spcPts val="1600"/>
              </a:lnSpc>
            </a:pPr>
            <a:r>
              <a:rPr lang="fr-FR" sz="1000" b="1" i="0" u="none" strike="noStrike" spc="-30" dirty="0">
                <a:solidFill>
                  <a:srgbClr val="162869"/>
                </a:solidFill>
                <a:latin typeface="Montserrat" panose="00000500000000000000" pitchFamily="2" charset="0"/>
              </a:rPr>
              <a:t>Composition des repas :</a:t>
            </a:r>
          </a:p>
          <a:p>
            <a:pPr marL="266700">
              <a:lnSpc>
                <a:spcPts val="1600"/>
              </a:lnSpc>
            </a:pPr>
            <a:r>
              <a:rPr lang="fr-FR" sz="1000" b="1" i="0" u="none" strike="noStrike" spc="-30" dirty="0">
                <a:solidFill>
                  <a:srgbClr val="162869"/>
                </a:solidFill>
                <a:latin typeface="Montserrat" panose="00000500000000000000" pitchFamily="2" charset="0"/>
              </a:rPr>
              <a:t>(Les repas et les prix sont définis de la manière suivante)</a:t>
            </a:r>
            <a:endParaRPr lang="fr-FR" sz="1000" b="1" spc="-30" dirty="0">
              <a:solidFill>
                <a:srgbClr val="162869"/>
              </a:solidFill>
              <a:latin typeface="Montserrat" panose="00000500000000000000" pitchFamily="2" charset="0"/>
            </a:endParaRP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D97DC6EA-50F7-CBE6-5951-7DD00A7355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420423"/>
              </p:ext>
            </p:extLst>
          </p:nvPr>
        </p:nvGraphicFramePr>
        <p:xfrm>
          <a:off x="41425" y="1585804"/>
          <a:ext cx="6775150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3321">
                  <a:extLst>
                    <a:ext uri="{9D8B030D-6E8A-4147-A177-3AD203B41FA5}">
                      <a16:colId xmlns:a16="http://schemas.microsoft.com/office/drawing/2014/main" val="2427559648"/>
                    </a:ext>
                  </a:extLst>
                </a:gridCol>
                <a:gridCol w="788137">
                  <a:extLst>
                    <a:ext uri="{9D8B030D-6E8A-4147-A177-3AD203B41FA5}">
                      <a16:colId xmlns:a16="http://schemas.microsoft.com/office/drawing/2014/main" val="3060305912"/>
                    </a:ext>
                  </a:extLst>
                </a:gridCol>
                <a:gridCol w="1313563">
                  <a:extLst>
                    <a:ext uri="{9D8B030D-6E8A-4147-A177-3AD203B41FA5}">
                      <a16:colId xmlns:a16="http://schemas.microsoft.com/office/drawing/2014/main" val="3375972592"/>
                    </a:ext>
                  </a:extLst>
                </a:gridCol>
                <a:gridCol w="1230129">
                  <a:extLst>
                    <a:ext uri="{9D8B030D-6E8A-4147-A177-3AD203B41FA5}">
                      <a16:colId xmlns:a16="http://schemas.microsoft.com/office/drawing/2014/main" val="3040084632"/>
                    </a:ext>
                  </a:extLst>
                </a:gridCol>
              </a:tblGrid>
              <a:tr h="581297">
                <a:tc>
                  <a:txBody>
                    <a:bodyPr/>
                    <a:lstStyle/>
                    <a:p>
                      <a:pPr algn="l"/>
                      <a:r>
                        <a:rPr lang="fr-FR" sz="1100" dirty="0">
                          <a:solidFill>
                            <a:srgbClr val="1AA6A6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4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4  COMPOSANTS : FORMULE CLASSIQUE</a:t>
                      </a:r>
                      <a:endParaRPr lang="fr-FR" sz="1100" dirty="0">
                        <a:solidFill>
                          <a:srgbClr val="1AA6A6"/>
                        </a:solidFill>
                        <a:highlight>
                          <a:srgbClr val="1AA6A6"/>
                        </a:highlight>
                        <a:latin typeface="Montserrat" panose="00000500000000000000" pitchFamily="2" charset="0"/>
                      </a:endParaRP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bg1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PRIX HT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bg1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PRIX TTC       </a:t>
                      </a:r>
                    </a:p>
                    <a:p>
                      <a:r>
                        <a:rPr lang="fr-FR" sz="1100" dirty="0">
                          <a:solidFill>
                            <a:schemeClr val="bg1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TVA 10% inclus  (1)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bg1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Coût TTC</a:t>
                      </a:r>
                    </a:p>
                    <a:p>
                      <a:r>
                        <a:rPr lang="fr-FR" sz="1100" dirty="0">
                          <a:solidFill>
                            <a:schemeClr val="bg1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Après crédit d’impôt (2)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907278"/>
                  </a:ext>
                </a:extLst>
              </a:tr>
              <a:tr h="254049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Une entrée</a:t>
                      </a:r>
                    </a:p>
                  </a:txBody>
                  <a:tcPr>
                    <a:solidFill>
                      <a:srgbClr val="88CAB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12, 66€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13,60 €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fr-FR" sz="100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10,57€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506057"/>
                  </a:ext>
                </a:extLst>
              </a:tr>
              <a:tr h="254049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Un plat</a:t>
                      </a:r>
                    </a:p>
                  </a:txBody>
                  <a:tcPr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50430"/>
                  </a:ext>
                </a:extLst>
              </a:tr>
              <a:tr h="254049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Un légume et/ ou un féculent</a:t>
                      </a:r>
                    </a:p>
                  </a:txBody>
                  <a:tcPr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420913"/>
                  </a:ext>
                </a:extLst>
              </a:tr>
              <a:tr h="254049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Un produit laitier ou un dessert</a:t>
                      </a:r>
                    </a:p>
                  </a:txBody>
                  <a:tcPr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647788"/>
                  </a:ext>
                </a:extLst>
              </a:tr>
            </a:tbl>
          </a:graphicData>
        </a:graphic>
      </p:graphicFrame>
      <p:sp>
        <p:nvSpPr>
          <p:cNvPr id="16" name="ZoneTexte 15">
            <a:extLst>
              <a:ext uri="{FF2B5EF4-FFF2-40B4-BE49-F238E27FC236}">
                <a16:creationId xmlns:a16="http://schemas.microsoft.com/office/drawing/2014/main" id="{BEB2D386-431C-DA68-CD23-37385A20913B}"/>
              </a:ext>
            </a:extLst>
          </p:cNvPr>
          <p:cNvSpPr txBox="1"/>
          <p:nvPr/>
        </p:nvSpPr>
        <p:spPr>
          <a:xfrm>
            <a:off x="85777" y="11361003"/>
            <a:ext cx="35076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" b="1" dirty="0">
                <a:solidFill>
                  <a:srgbClr val="162869"/>
                </a:solidFill>
                <a:latin typeface="Montserrat" panose="00000500000000000000" pitchFamily="2" charset="0"/>
              </a:rPr>
              <a:t>Sarl CLC Services</a:t>
            </a:r>
          </a:p>
          <a:p>
            <a:r>
              <a:rPr lang="fr-FR" sz="800" dirty="0">
                <a:solidFill>
                  <a:srgbClr val="162869"/>
                </a:solidFill>
                <a:latin typeface="Montserrat" panose="00000500000000000000" pitchFamily="2" charset="0"/>
              </a:rPr>
              <a:t>160 rue Jean Jaurès 56600 Lanester</a:t>
            </a:r>
          </a:p>
          <a:p>
            <a:r>
              <a:rPr lang="fr-FR" sz="800" dirty="0">
                <a:solidFill>
                  <a:srgbClr val="162869"/>
                </a:solidFill>
                <a:latin typeface="Montserrat" panose="00000500000000000000" pitchFamily="2" charset="0"/>
              </a:rPr>
              <a:t>RCS 931 488 696 LORIENT – Capital DE 5 000€</a:t>
            </a:r>
          </a:p>
          <a:p>
            <a:r>
              <a:rPr lang="fr-FR" sz="800" dirty="0">
                <a:solidFill>
                  <a:srgbClr val="162869"/>
                </a:solidFill>
                <a:latin typeface="Montserrat" panose="00000500000000000000" pitchFamily="2" charset="0"/>
              </a:rPr>
              <a:t>Agrément et déclaration :SAP 931488696</a:t>
            </a:r>
            <a:endParaRPr lang="fr-FR" sz="800" dirty="0">
              <a:solidFill>
                <a:srgbClr val="162869"/>
              </a:solidFill>
              <a:highlight>
                <a:srgbClr val="FFFF00"/>
              </a:highlight>
              <a:latin typeface="Montserrat" panose="00000500000000000000" pitchFamily="2" charset="0"/>
            </a:endParaRPr>
          </a:p>
          <a:p>
            <a:r>
              <a:rPr lang="fr-FR" sz="800" dirty="0">
                <a:solidFill>
                  <a:srgbClr val="162869"/>
                </a:solidFill>
                <a:latin typeface="Montserrat" panose="00000500000000000000" pitchFamily="2" charset="0"/>
              </a:rPr>
              <a:t>Franchisé indépendant membre du réseau Age d’Or Services</a:t>
            </a:r>
          </a:p>
          <a:p>
            <a:pPr>
              <a:tabLst>
                <a:tab pos="2865755" algn="ctr"/>
                <a:tab pos="5731510" algn="r"/>
              </a:tabLst>
            </a:pPr>
            <a:endParaRPr lang="fr-FR" sz="800" kern="100" dirty="0">
              <a:effectLst/>
              <a:highlight>
                <a:srgbClr val="FFFF00"/>
              </a:highlight>
              <a:latin typeface="Montserra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Image 17" descr="Une image contenant texte, Police, logo, conception&#10;&#10;Description générée automatiquement">
            <a:extLst>
              <a:ext uri="{FF2B5EF4-FFF2-40B4-BE49-F238E27FC236}">
                <a16:creationId xmlns:a16="http://schemas.microsoft.com/office/drawing/2014/main" id="{F175B1F4-DCD5-59F2-BA24-95361C4D7C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299" y="11555905"/>
            <a:ext cx="532665" cy="584775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54BF8ADC-2C87-9ECE-E704-48AFB54AF66A}"/>
              </a:ext>
            </a:extLst>
          </p:cNvPr>
          <p:cNvSpPr txBox="1"/>
          <p:nvPr/>
        </p:nvSpPr>
        <p:spPr>
          <a:xfrm>
            <a:off x="3307744" y="10880096"/>
            <a:ext cx="65194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EB5E51"/>
                </a:solidFill>
              </a:rPr>
              <a:t>Jours de livraison :</a:t>
            </a:r>
          </a:p>
          <a:p>
            <a:r>
              <a:rPr lang="fr-FR" sz="1000" b="1" dirty="0">
                <a:solidFill>
                  <a:srgbClr val="EB5E51"/>
                </a:solidFill>
              </a:rPr>
              <a:t>Lundi matin</a:t>
            </a:r>
            <a:r>
              <a:rPr lang="fr-FR" sz="1000" dirty="0">
                <a:solidFill>
                  <a:srgbClr val="EB5E51"/>
                </a:solidFill>
              </a:rPr>
              <a:t>:  </a:t>
            </a:r>
            <a:r>
              <a:rPr lang="fr-FR" sz="1000" dirty="0"/>
              <a:t>repas du mardi, mercredi et jeudi</a:t>
            </a:r>
          </a:p>
          <a:p>
            <a:r>
              <a:rPr lang="fr-FR" sz="1000" b="1" dirty="0">
                <a:solidFill>
                  <a:srgbClr val="EB5E51"/>
                </a:solidFill>
              </a:rPr>
              <a:t>Jeudi matin </a:t>
            </a:r>
            <a:r>
              <a:rPr lang="fr-FR" sz="1000" dirty="0">
                <a:solidFill>
                  <a:srgbClr val="EB5E51"/>
                </a:solidFill>
              </a:rPr>
              <a:t>: </a:t>
            </a:r>
            <a:r>
              <a:rPr lang="fr-FR" sz="1000" dirty="0"/>
              <a:t>repas du vendredi, samedi, dimanche et lundi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47C5C0AA-847A-FBCB-1FB5-A131AC3EB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570772"/>
              </p:ext>
            </p:extLst>
          </p:nvPr>
        </p:nvGraphicFramePr>
        <p:xfrm>
          <a:off x="37841" y="3429083"/>
          <a:ext cx="6775150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6879">
                  <a:extLst>
                    <a:ext uri="{9D8B030D-6E8A-4147-A177-3AD203B41FA5}">
                      <a16:colId xmlns:a16="http://schemas.microsoft.com/office/drawing/2014/main" val="2427559648"/>
                    </a:ext>
                  </a:extLst>
                </a:gridCol>
                <a:gridCol w="796066">
                  <a:extLst>
                    <a:ext uri="{9D8B030D-6E8A-4147-A177-3AD203B41FA5}">
                      <a16:colId xmlns:a16="http://schemas.microsoft.com/office/drawing/2014/main" val="3268374942"/>
                    </a:ext>
                  </a:extLst>
                </a:gridCol>
                <a:gridCol w="1312433">
                  <a:extLst>
                    <a:ext uri="{9D8B030D-6E8A-4147-A177-3AD203B41FA5}">
                      <a16:colId xmlns:a16="http://schemas.microsoft.com/office/drawing/2014/main" val="3375972592"/>
                    </a:ext>
                  </a:extLst>
                </a:gridCol>
                <a:gridCol w="1229772">
                  <a:extLst>
                    <a:ext uri="{9D8B030D-6E8A-4147-A177-3AD203B41FA5}">
                      <a16:colId xmlns:a16="http://schemas.microsoft.com/office/drawing/2014/main" val="3040084632"/>
                    </a:ext>
                  </a:extLst>
                </a:gridCol>
              </a:tblGrid>
              <a:tr h="587829">
                <a:tc>
                  <a:txBody>
                    <a:bodyPr/>
                    <a:lstStyle/>
                    <a:p>
                      <a:pPr algn="l"/>
                      <a:r>
                        <a:rPr lang="fr-FR" sz="1100" dirty="0">
                          <a:solidFill>
                            <a:srgbClr val="1AA6A6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4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5  COMPOSANTS : FORMULE PLAISIR</a:t>
                      </a:r>
                      <a:endParaRPr lang="fr-FR" sz="1100" dirty="0">
                        <a:solidFill>
                          <a:srgbClr val="1AA6A6"/>
                        </a:solidFill>
                        <a:highlight>
                          <a:srgbClr val="1AA6A6"/>
                        </a:highlight>
                        <a:latin typeface="Montserrat" panose="00000500000000000000" pitchFamily="2" charset="0"/>
                      </a:endParaRP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PRIX HT</a:t>
                      </a:r>
                    </a:p>
                    <a:p>
                      <a:endParaRPr lang="fr-FR" sz="1100" dirty="0">
                        <a:solidFill>
                          <a:schemeClr val="bg1"/>
                        </a:solidFill>
                        <a:highlight>
                          <a:srgbClr val="1AA6A6"/>
                        </a:highlight>
                        <a:latin typeface="Montserrat" panose="00000500000000000000" pitchFamily="2" charset="0"/>
                      </a:endParaRP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bg1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PRIX TTC       </a:t>
                      </a:r>
                    </a:p>
                    <a:p>
                      <a:r>
                        <a:rPr lang="fr-FR" sz="1100" dirty="0">
                          <a:solidFill>
                            <a:schemeClr val="bg1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TVA 10% inclus  (1)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bg1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Coût TTC</a:t>
                      </a:r>
                    </a:p>
                    <a:p>
                      <a:r>
                        <a:rPr lang="fr-FR" sz="1100" dirty="0">
                          <a:solidFill>
                            <a:schemeClr val="bg1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Après crédit d’impôt (2)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907278"/>
                  </a:ext>
                </a:extLst>
              </a:tr>
              <a:tr h="254049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Une entrée</a:t>
                      </a:r>
                    </a:p>
                  </a:txBody>
                  <a:tcPr>
                    <a:solidFill>
                      <a:srgbClr val="88CAB6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12,98 €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13,94€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10,91€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506057"/>
                  </a:ext>
                </a:extLst>
              </a:tr>
              <a:tr h="254049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Un plat</a:t>
                      </a:r>
                    </a:p>
                  </a:txBody>
                  <a:tcPr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50430"/>
                  </a:ext>
                </a:extLst>
              </a:tr>
              <a:tr h="254049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Un légume et/ ou un féculent</a:t>
                      </a:r>
                    </a:p>
                  </a:txBody>
                  <a:tcPr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420913"/>
                  </a:ext>
                </a:extLst>
              </a:tr>
              <a:tr h="254049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Un produit laitier </a:t>
                      </a:r>
                    </a:p>
                  </a:txBody>
                  <a:tcPr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647788"/>
                  </a:ext>
                </a:extLst>
              </a:tr>
              <a:tr h="254049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Un dessert</a:t>
                      </a:r>
                    </a:p>
                  </a:txBody>
                  <a:tcPr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677722"/>
                  </a:ext>
                </a:extLst>
              </a:tr>
            </a:tbl>
          </a:graphicData>
        </a:graphic>
      </p:graphicFrame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8E293E4E-3480-2D8B-EB75-1371A3A18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193381"/>
              </p:ext>
            </p:extLst>
          </p:nvPr>
        </p:nvGraphicFramePr>
        <p:xfrm>
          <a:off x="41425" y="5512645"/>
          <a:ext cx="6775150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8363">
                  <a:extLst>
                    <a:ext uri="{9D8B030D-6E8A-4147-A177-3AD203B41FA5}">
                      <a16:colId xmlns:a16="http://schemas.microsoft.com/office/drawing/2014/main" val="2427559648"/>
                    </a:ext>
                  </a:extLst>
                </a:gridCol>
                <a:gridCol w="796410">
                  <a:extLst>
                    <a:ext uri="{9D8B030D-6E8A-4147-A177-3AD203B41FA5}">
                      <a16:colId xmlns:a16="http://schemas.microsoft.com/office/drawing/2014/main" val="2897821843"/>
                    </a:ext>
                  </a:extLst>
                </a:gridCol>
                <a:gridCol w="1320416">
                  <a:extLst>
                    <a:ext uri="{9D8B030D-6E8A-4147-A177-3AD203B41FA5}">
                      <a16:colId xmlns:a16="http://schemas.microsoft.com/office/drawing/2014/main" val="3375972592"/>
                    </a:ext>
                  </a:extLst>
                </a:gridCol>
                <a:gridCol w="1219961">
                  <a:extLst>
                    <a:ext uri="{9D8B030D-6E8A-4147-A177-3AD203B41FA5}">
                      <a16:colId xmlns:a16="http://schemas.microsoft.com/office/drawing/2014/main" val="3040084632"/>
                    </a:ext>
                  </a:extLst>
                </a:gridCol>
              </a:tblGrid>
              <a:tr h="587829">
                <a:tc>
                  <a:txBody>
                    <a:bodyPr/>
                    <a:lstStyle/>
                    <a:p>
                      <a:pPr algn="l"/>
                      <a:r>
                        <a:rPr lang="fr-FR" sz="1100" dirty="0">
                          <a:solidFill>
                            <a:srgbClr val="1AA6A6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4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6  COMPOSANTS : FORMULE GOURMANDE</a:t>
                      </a:r>
                      <a:endParaRPr lang="fr-FR" sz="1100" dirty="0">
                        <a:solidFill>
                          <a:srgbClr val="1AA6A6"/>
                        </a:solidFill>
                        <a:highlight>
                          <a:srgbClr val="1AA6A6"/>
                        </a:highlight>
                        <a:latin typeface="Montserrat" panose="00000500000000000000" pitchFamily="2" charset="0"/>
                      </a:endParaRP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PRIX HT</a:t>
                      </a:r>
                    </a:p>
                    <a:p>
                      <a:endParaRPr lang="fr-FR" sz="1100" dirty="0">
                        <a:solidFill>
                          <a:schemeClr val="bg1"/>
                        </a:solidFill>
                        <a:highlight>
                          <a:srgbClr val="1AA6A6"/>
                        </a:highlight>
                        <a:latin typeface="Montserrat" panose="00000500000000000000" pitchFamily="2" charset="0"/>
                      </a:endParaRP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bg1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PRIX TTC       </a:t>
                      </a:r>
                    </a:p>
                    <a:p>
                      <a:r>
                        <a:rPr lang="fr-FR" sz="1100" dirty="0">
                          <a:solidFill>
                            <a:schemeClr val="bg1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TVA 10% inclus  (1)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bg1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Coût TTC</a:t>
                      </a:r>
                    </a:p>
                    <a:p>
                      <a:r>
                        <a:rPr lang="fr-FR" sz="1100" dirty="0">
                          <a:solidFill>
                            <a:schemeClr val="bg1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Après crédit d’impôt (2)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907278"/>
                  </a:ext>
                </a:extLst>
              </a:tr>
              <a:tr h="254049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Une entrée</a:t>
                      </a:r>
                    </a:p>
                  </a:txBody>
                  <a:tcPr>
                    <a:solidFill>
                      <a:srgbClr val="88CAB6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13,52€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14,51€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11,48€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506057"/>
                  </a:ext>
                </a:extLst>
              </a:tr>
              <a:tr h="254049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Un plat</a:t>
                      </a:r>
                    </a:p>
                  </a:txBody>
                  <a:tcPr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50430"/>
                  </a:ext>
                </a:extLst>
              </a:tr>
              <a:tr h="254049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Un légume et/ ou un féculent</a:t>
                      </a:r>
                    </a:p>
                  </a:txBody>
                  <a:tcPr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420913"/>
                  </a:ext>
                </a:extLst>
              </a:tr>
              <a:tr h="254049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Un produit laitier </a:t>
                      </a:r>
                    </a:p>
                  </a:txBody>
                  <a:tcPr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647788"/>
                  </a:ext>
                </a:extLst>
              </a:tr>
              <a:tr h="254049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Un dessert</a:t>
                      </a:r>
                    </a:p>
                  </a:txBody>
                  <a:tcPr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677722"/>
                  </a:ext>
                </a:extLst>
              </a:tr>
              <a:tr h="254049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Un potage</a:t>
                      </a:r>
                    </a:p>
                  </a:txBody>
                  <a:tcPr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2850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1ACB76FC-EFB1-696F-878D-A04B99CDDF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239367"/>
              </p:ext>
            </p:extLst>
          </p:nvPr>
        </p:nvGraphicFramePr>
        <p:xfrm>
          <a:off x="37841" y="7855287"/>
          <a:ext cx="677515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5050">
                  <a:extLst>
                    <a:ext uri="{9D8B030D-6E8A-4147-A177-3AD203B41FA5}">
                      <a16:colId xmlns:a16="http://schemas.microsoft.com/office/drawing/2014/main" val="2427559648"/>
                    </a:ext>
                  </a:extLst>
                </a:gridCol>
                <a:gridCol w="803823">
                  <a:extLst>
                    <a:ext uri="{9D8B030D-6E8A-4147-A177-3AD203B41FA5}">
                      <a16:colId xmlns:a16="http://schemas.microsoft.com/office/drawing/2014/main" val="3594425625"/>
                    </a:ext>
                  </a:extLst>
                </a:gridCol>
                <a:gridCol w="1297973">
                  <a:extLst>
                    <a:ext uri="{9D8B030D-6E8A-4147-A177-3AD203B41FA5}">
                      <a16:colId xmlns:a16="http://schemas.microsoft.com/office/drawing/2014/main" val="3375972592"/>
                    </a:ext>
                  </a:extLst>
                </a:gridCol>
                <a:gridCol w="1238304">
                  <a:extLst>
                    <a:ext uri="{9D8B030D-6E8A-4147-A177-3AD203B41FA5}">
                      <a16:colId xmlns:a16="http://schemas.microsoft.com/office/drawing/2014/main" val="3040084632"/>
                    </a:ext>
                  </a:extLst>
                </a:gridCol>
              </a:tblGrid>
              <a:tr h="587829">
                <a:tc>
                  <a:txBody>
                    <a:bodyPr/>
                    <a:lstStyle/>
                    <a:p>
                      <a:pPr algn="l"/>
                      <a:r>
                        <a:rPr lang="fr-FR" sz="1100" dirty="0">
                          <a:solidFill>
                            <a:srgbClr val="1AA6A6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4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8  COMPOSANTS : FORMULE COMPLETE</a:t>
                      </a:r>
                      <a:endParaRPr lang="fr-FR" sz="1100" dirty="0">
                        <a:solidFill>
                          <a:srgbClr val="1AA6A6"/>
                        </a:solidFill>
                        <a:highlight>
                          <a:srgbClr val="1AA6A6"/>
                        </a:highlight>
                        <a:latin typeface="Montserrat" panose="00000500000000000000" pitchFamily="2" charset="0"/>
                      </a:endParaRP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PRIX HT</a:t>
                      </a:r>
                    </a:p>
                    <a:p>
                      <a:endParaRPr lang="fr-FR" sz="1100" dirty="0">
                        <a:solidFill>
                          <a:schemeClr val="bg1"/>
                        </a:solidFill>
                        <a:highlight>
                          <a:srgbClr val="1AA6A6"/>
                        </a:highlight>
                        <a:latin typeface="Montserrat" panose="00000500000000000000" pitchFamily="2" charset="0"/>
                      </a:endParaRP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bg1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PRIX TTC       </a:t>
                      </a:r>
                    </a:p>
                    <a:p>
                      <a:r>
                        <a:rPr lang="fr-FR" sz="1100" dirty="0">
                          <a:solidFill>
                            <a:schemeClr val="bg1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TVA 10% inclus  (1)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bg1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Coût TTC</a:t>
                      </a:r>
                    </a:p>
                    <a:p>
                      <a:r>
                        <a:rPr lang="fr-FR" sz="1100" dirty="0">
                          <a:solidFill>
                            <a:schemeClr val="bg1"/>
                          </a:solidFill>
                          <a:highlight>
                            <a:srgbClr val="1AA6A6"/>
                          </a:highlight>
                          <a:latin typeface="Montserrat" panose="00000500000000000000" pitchFamily="2" charset="0"/>
                        </a:rPr>
                        <a:t>Après crédit d’impôt (2)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907278"/>
                  </a:ext>
                </a:extLst>
              </a:tr>
              <a:tr h="254049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Une entrée</a:t>
                      </a:r>
                    </a:p>
                  </a:txBody>
                  <a:tcPr>
                    <a:solidFill>
                      <a:srgbClr val="88CAB6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15,33€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16,42€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13,39€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506057"/>
                  </a:ext>
                </a:extLst>
              </a:tr>
              <a:tr h="254049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Un plat</a:t>
                      </a:r>
                    </a:p>
                  </a:txBody>
                  <a:tcPr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50430"/>
                  </a:ext>
                </a:extLst>
              </a:tr>
              <a:tr h="254049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Un légume et/ ou un féculent</a:t>
                      </a:r>
                    </a:p>
                  </a:txBody>
                  <a:tcPr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420913"/>
                  </a:ext>
                </a:extLst>
              </a:tr>
              <a:tr h="254049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Un produit laitier </a:t>
                      </a:r>
                    </a:p>
                  </a:txBody>
                  <a:tcPr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647788"/>
                  </a:ext>
                </a:extLst>
              </a:tr>
              <a:tr h="254049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Un dessert</a:t>
                      </a:r>
                    </a:p>
                  </a:txBody>
                  <a:tcPr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677722"/>
                  </a:ext>
                </a:extLst>
              </a:tr>
              <a:tr h="254049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Un potage</a:t>
                      </a:r>
                    </a:p>
                  </a:txBody>
                  <a:tcPr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2850"/>
                  </a:ext>
                </a:extLst>
              </a:tr>
              <a:tr h="254049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Un complément protidique</a:t>
                      </a:r>
                    </a:p>
                  </a:txBody>
                  <a:tcPr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317474"/>
                  </a:ext>
                </a:extLst>
              </a:tr>
              <a:tr h="254049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Un dessert</a:t>
                      </a:r>
                    </a:p>
                  </a:txBody>
                  <a:tcPr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462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5553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ZoneTexte 25">
            <a:extLst>
              <a:ext uri="{FF2B5EF4-FFF2-40B4-BE49-F238E27FC236}">
                <a16:creationId xmlns:a16="http://schemas.microsoft.com/office/drawing/2014/main" id="{444CB2B7-4BA2-D17A-08C6-B7FD38E1BDF6}"/>
              </a:ext>
            </a:extLst>
          </p:cNvPr>
          <p:cNvSpPr txBox="1"/>
          <p:nvPr/>
        </p:nvSpPr>
        <p:spPr>
          <a:xfrm>
            <a:off x="-20224" y="3715720"/>
            <a:ext cx="6705168" cy="861774"/>
          </a:xfrm>
          <a:prstGeom prst="rect">
            <a:avLst/>
          </a:prstGeom>
          <a:noFill/>
          <a:ln w="57150"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r-FR" sz="1000" b="1" dirty="0">
                <a:solidFill>
                  <a:srgbClr val="EB5E51"/>
                </a:solidFill>
                <a:latin typeface="Montserrat" panose="00000500000000000000" pitchFamily="2" charset="0"/>
              </a:rPr>
              <a:t> CREDIT D’IMPÔT</a:t>
            </a:r>
            <a:endParaRPr lang="fr-FR" sz="1000" b="1" dirty="0">
              <a:solidFill>
                <a:schemeClr val="tx1"/>
              </a:solidFill>
              <a:latin typeface="Montserrat" panose="00000500000000000000" pitchFamily="2" charset="0"/>
            </a:endParaRPr>
          </a:p>
          <a:p>
            <a:r>
              <a:rPr lang="fr-FR" sz="1000" dirty="0">
                <a:solidFill>
                  <a:schemeClr val="tx1"/>
                </a:solidFill>
                <a:latin typeface="Montserrat" panose="00000500000000000000" pitchFamily="2" charset="0"/>
              </a:rPr>
              <a:t>Po</a:t>
            </a:r>
            <a:r>
              <a:rPr lang="fr-FR" sz="1000" i="0" u="none" strike="noStrike" dirty="0">
                <a:solidFill>
                  <a:schemeClr val="tx1"/>
                </a:solidFill>
                <a:effectLst/>
                <a:latin typeface="Montserrat" panose="00000500000000000000" pitchFamily="2" charset="0"/>
              </a:rPr>
              <a:t>ur bénéficier du crédit d’impôt lié aux services à la personne, les prestations de livraison de repas doivent constituer un accessoire de la prestation effectuée au domicile du contribuable. Dès lors le client doit avoir consommé au moins une activité exercée à son domicile à titre principal pour que la prestation, accessoire, soit elle-même éligible, exclusivement sur la partie livraison.</a:t>
            </a:r>
            <a:r>
              <a:rPr lang="fr-FR" sz="1000" dirty="0">
                <a:solidFill>
                  <a:schemeClr val="tx1"/>
                </a:solidFill>
                <a:latin typeface="Montserrat" panose="00000500000000000000" pitchFamily="2" charset="0"/>
              </a:rPr>
              <a:t> 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14722AD-A1F0-D98E-90B5-FA84F881ACF9}"/>
              </a:ext>
            </a:extLst>
          </p:cNvPr>
          <p:cNvSpPr txBox="1"/>
          <p:nvPr/>
        </p:nvSpPr>
        <p:spPr>
          <a:xfrm>
            <a:off x="-20224" y="6242247"/>
            <a:ext cx="6734699" cy="55399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rgbClr val="EB5E51"/>
                </a:solidFill>
                <a:latin typeface="Montserrat" panose="00000500000000000000" pitchFamily="2" charset="0"/>
              </a:rPr>
              <a:t>LES MOYENS DE PAIEMENT</a:t>
            </a:r>
            <a:r>
              <a:rPr lang="fr-FR" sz="1000" dirty="0">
                <a:latin typeface="Montserrat" panose="00000500000000000000" pitchFamily="2" charset="0"/>
              </a:rPr>
              <a:t>:</a:t>
            </a:r>
          </a:p>
          <a:p>
            <a:r>
              <a:rPr lang="fr-FR" sz="1000" dirty="0">
                <a:latin typeface="Montserrat" panose="00000500000000000000" pitchFamily="2" charset="0"/>
              </a:rPr>
              <a:t>Prélèvement, virement, CESU, chèque bancaire et espèce ( Ce dernier ne donnant pas lieu à l’avance fiscale)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4D14639-2A32-4715-1DC3-B07CDCC82A69}"/>
              </a:ext>
            </a:extLst>
          </p:cNvPr>
          <p:cNvSpPr txBox="1"/>
          <p:nvPr/>
        </p:nvSpPr>
        <p:spPr>
          <a:xfrm>
            <a:off x="-20224" y="7036109"/>
            <a:ext cx="6800849" cy="341632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fr-FR" sz="1000" b="1" i="0" u="none" strike="noStrike" dirty="0">
                <a:solidFill>
                  <a:srgbClr val="EB5E51"/>
                </a:solidFill>
                <a:effectLst/>
                <a:latin typeface="Montserrat" panose="00000500000000000000" pitchFamily="2" charset="0"/>
              </a:rPr>
              <a:t>RECLAMATION ET REGLEMENT DES LITIGES </a:t>
            </a:r>
          </a:p>
          <a:p>
            <a:endParaRPr lang="fr-FR" sz="1000" b="1" i="0" u="none" strike="noStrike" dirty="0">
              <a:solidFill>
                <a:schemeClr val="tx1"/>
              </a:solidFill>
              <a:effectLst/>
              <a:latin typeface="Montserrat" panose="00000500000000000000" pitchFamily="2" charset="0"/>
            </a:endParaRPr>
          </a:p>
          <a:p>
            <a:r>
              <a:rPr lang="fr-FR" sz="10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En cas de réclamation, le Bénéficiaire doit contacter son référent ÂGE D’OR SERVICES ou peut écrire directement au franchiseur : </a:t>
            </a:r>
          </a:p>
          <a:p>
            <a:endParaRPr lang="fr-FR" sz="10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ctr"/>
            <a:r>
              <a:rPr lang="fr-FR" sz="1000" b="1" i="0" u="none" strike="noStrike" dirty="0">
                <a:effectLst/>
                <a:latin typeface="Montserrat" panose="00000500000000000000" pitchFamily="2" charset="0"/>
              </a:rPr>
              <a:t>L’ÂGE D’OR EXPANSION - Direction Qualité</a:t>
            </a:r>
            <a:br>
              <a:rPr lang="fr-FR" sz="1000" b="1" i="0" u="none" strike="noStrike" dirty="0">
                <a:effectLst/>
                <a:latin typeface="Montserrat" panose="00000500000000000000" pitchFamily="2" charset="0"/>
              </a:rPr>
            </a:br>
            <a:r>
              <a:rPr lang="fr-FR" sz="1000" b="1" i="0" u="none" strike="noStrike" dirty="0">
                <a:effectLst/>
                <a:latin typeface="Montserrat" panose="00000500000000000000" pitchFamily="2" charset="0"/>
              </a:rPr>
              <a:t>45 rue Maurice Berteaux - 78600 LE MESNIL-LE-ROI</a:t>
            </a:r>
          </a:p>
          <a:p>
            <a:endParaRPr lang="fr-FR" sz="1000" b="1" i="0" u="none" strike="noStrike" dirty="0">
              <a:solidFill>
                <a:srgbClr val="EB5E51"/>
              </a:solidFill>
              <a:effectLst/>
              <a:latin typeface="Montserrat" panose="00000500000000000000" pitchFamily="2" charset="0"/>
            </a:endParaRPr>
          </a:p>
          <a:p>
            <a:pPr algn="ctr" fontAlgn="t"/>
            <a:r>
              <a:rPr lang="fr-FR" sz="10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Si dans un délai de vingt et un (21) jours à compter de l’envoi de sa réclamation, le Bénéficiaire n’a pas de réponse ou la réponse à sa demande ne le satisfait pas, il pourra alors saisir la Commission de Médiation Franchise-Consommateurs (MFC) dont les coordonnées se trouvent sur le site </a:t>
            </a:r>
            <a:r>
              <a:rPr lang="fr-FR" sz="1000" b="1" i="0" u="none" strike="noStrike" dirty="0">
                <a:effectLst/>
                <a:latin typeface="Montserrat" panose="000005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www.agedorservices.com</a:t>
            </a:r>
            <a:r>
              <a:rPr lang="fr-FR" sz="1000" b="0" i="0" u="none" strike="noStrike" dirty="0">
                <a:solidFill>
                  <a:srgbClr val="EB5E51"/>
                </a:solidFill>
                <a:effectLst/>
                <a:latin typeface="Montserrat" panose="00000500000000000000" pitchFamily="2" charset="0"/>
              </a:rPr>
              <a:t>.</a:t>
            </a:r>
          </a:p>
          <a:p>
            <a:pPr algn="ctr" fontAlgn="t"/>
            <a:br>
              <a:rPr lang="fr-FR" sz="10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</a:br>
            <a:r>
              <a:rPr lang="fr-FR" sz="10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En cas d’échec de la médiation le Bénéficiaire pourra saisir la justice. </a:t>
            </a:r>
            <a:br>
              <a:rPr lang="fr-FR" sz="10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</a:br>
            <a:r>
              <a:rPr lang="fr-FR" sz="10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La liste des personnes qualifiées en cas de litige sur le département est remise en complément du livret d’accueil remis au bénéficiaire. </a:t>
            </a:r>
            <a:br>
              <a:rPr lang="fr-FR" sz="10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</a:br>
            <a:r>
              <a:rPr lang="fr-FR" sz="10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Tout différend touchant à l’interprétation ou à l’exécution du Contrat sera porté devant le tribunal compétent. </a:t>
            </a:r>
            <a:endParaRPr lang="fr-FR" sz="1000" b="1" i="0" u="none" strike="noStrike" dirty="0">
              <a:solidFill>
                <a:srgbClr val="EB5E51"/>
              </a:solidFill>
              <a:effectLst/>
              <a:latin typeface="Montserrat" panose="00000500000000000000" pitchFamily="2" charset="0"/>
            </a:endParaRPr>
          </a:p>
          <a:p>
            <a:endParaRPr lang="fr-FR" sz="1200" b="0" i="0" u="none" strike="noStrike" dirty="0">
              <a:solidFill>
                <a:srgbClr val="000000"/>
              </a:solidFill>
              <a:effectLst/>
              <a:latin typeface="Montserrat" panose="00000500000000000000" pitchFamily="2" charset="0"/>
            </a:endParaRPr>
          </a:p>
          <a:p>
            <a:endParaRPr lang="fr-FR" sz="1200" b="1" i="0" u="none" strike="noStrike" dirty="0">
              <a:solidFill>
                <a:schemeClr val="tx1"/>
              </a:solidFill>
              <a:effectLst/>
              <a:latin typeface="Montserrat" panose="00000500000000000000" pitchFamily="2" charset="0"/>
            </a:endParaRPr>
          </a:p>
          <a:p>
            <a:endParaRPr lang="fr-FR" sz="12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E9E9AD7-B37D-214E-CCB0-8ABC64FD8CB6}"/>
              </a:ext>
            </a:extLst>
          </p:cNvPr>
          <p:cNvSpPr txBox="1"/>
          <p:nvPr/>
        </p:nvSpPr>
        <p:spPr>
          <a:xfrm>
            <a:off x="-20224" y="241442"/>
            <a:ext cx="6705166" cy="1015663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r>
              <a:rPr lang="fr-FR" sz="1000" b="0" i="0" u="none" strike="noStrike" dirty="0">
                <a:effectLst/>
                <a:latin typeface="Montserrat" panose="00000500000000000000" pitchFamily="2" charset="0"/>
              </a:rPr>
              <a:t>L’offre </a:t>
            </a:r>
            <a:r>
              <a:rPr lang="fr-FR" sz="1000" b="1" i="0" u="none" strike="noStrike" dirty="0">
                <a:solidFill>
                  <a:srgbClr val="EB5E51"/>
                </a:solidFill>
                <a:effectLst/>
                <a:latin typeface="Montserrat" panose="00000500000000000000" pitchFamily="2" charset="0"/>
              </a:rPr>
              <a:t>AGE D’OR SERVICES</a:t>
            </a:r>
            <a:r>
              <a:rPr lang="fr-FR" sz="1000" b="0" i="0" u="none" strike="noStrike" dirty="0">
                <a:solidFill>
                  <a:srgbClr val="EB5E51"/>
                </a:solidFill>
                <a:effectLst/>
                <a:latin typeface="Montserrat" panose="00000500000000000000" pitchFamily="2" charset="0"/>
              </a:rPr>
              <a:t> </a:t>
            </a:r>
            <a:r>
              <a:rPr lang="fr-FR" sz="1000" b="0" i="0" u="none" strike="noStrike" dirty="0">
                <a:effectLst/>
                <a:latin typeface="Montserrat" panose="00000500000000000000" pitchFamily="2" charset="0"/>
              </a:rPr>
              <a:t>s’inscrit dans le cadre de </a:t>
            </a:r>
            <a:r>
              <a:rPr lang="fr-FR" sz="1000" b="1" i="0" u="none" strike="noStrike" dirty="0">
                <a:effectLst/>
                <a:latin typeface="Montserrat" panose="00000500000000000000" pitchFamily="2" charset="0"/>
              </a:rPr>
              <a:t>la loi N° 2005-8421 du 26 juillet 2005 </a:t>
            </a:r>
            <a:r>
              <a:rPr lang="fr-FR" sz="1000" b="0" i="0" u="none" strike="noStrike" dirty="0">
                <a:effectLst/>
                <a:latin typeface="Montserrat" panose="00000500000000000000" pitchFamily="2" charset="0"/>
              </a:rPr>
              <a:t>relative au développement des services à la personne. Les prestations AGE D’OR SERVICES peuvent bénéficier d’une TVA réduite</a:t>
            </a:r>
            <a:r>
              <a:rPr lang="fr-FR" sz="1000" b="0" i="0" u="none" strike="noStrike" baseline="30000" dirty="0">
                <a:effectLst/>
                <a:latin typeface="Montserrat" panose="00000500000000000000" pitchFamily="2" charset="0"/>
              </a:rPr>
              <a:t> (*)</a:t>
            </a:r>
            <a:r>
              <a:rPr lang="fr-FR" sz="1000" b="0" i="0" u="none" strike="noStrike" dirty="0">
                <a:effectLst/>
                <a:latin typeface="Montserrat" panose="00000500000000000000" pitchFamily="2" charset="0"/>
              </a:rPr>
              <a:t> et peuvent ouvrir droit à un crédit d’impôt de 50% des sommes dépensées par an et par foyer fiscal </a:t>
            </a:r>
            <a:r>
              <a:rPr lang="fr-FR" sz="1000" b="0" i="0" u="none" strike="noStrike" baseline="30000" dirty="0">
                <a:effectLst/>
                <a:latin typeface="Montserrat" panose="00000500000000000000" pitchFamily="2" charset="0"/>
              </a:rPr>
              <a:t>(**)</a:t>
            </a:r>
            <a:r>
              <a:rPr lang="fr-FR" sz="1000" b="0" i="0" u="none" strike="noStrike" dirty="0">
                <a:effectLst/>
                <a:latin typeface="Montserrat" panose="00000500000000000000" pitchFamily="2" charset="0"/>
              </a:rPr>
              <a:t>. Les conditions et plafonds en vigueur sont disponibles à l’article 199 sexdecies du Code Général des Impôts et dans la circulaire du 11 avril 2019 du ministère de l'économie et des finances.</a:t>
            </a:r>
            <a:r>
              <a:rPr lang="fr-FR" sz="1000" dirty="0">
                <a:latin typeface="Montserrat" panose="00000500000000000000" pitchFamily="2" charset="0"/>
              </a:rPr>
              <a:t>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B7F2065-F013-E648-4A6D-F56F97B05957}"/>
              </a:ext>
            </a:extLst>
          </p:cNvPr>
          <p:cNvSpPr txBox="1"/>
          <p:nvPr/>
        </p:nvSpPr>
        <p:spPr>
          <a:xfrm>
            <a:off x="-20224" y="1343081"/>
            <a:ext cx="6705167" cy="707886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r>
              <a:rPr lang="fr-FR" sz="1000" b="1" i="0" u="none" strike="noStrike" dirty="0">
                <a:solidFill>
                  <a:srgbClr val="EB5E51"/>
                </a:solidFill>
                <a:effectLst/>
                <a:latin typeface="Montserrat" panose="00000500000000000000" pitchFamily="2" charset="0"/>
              </a:rPr>
              <a:t>ÉVALUATION DES BESOINS ET DEVIS GRATUIT</a:t>
            </a:r>
            <a:br>
              <a:rPr lang="fr-FR" sz="1000" b="0" i="0" u="none" strike="noStrike" dirty="0">
                <a:effectLst/>
                <a:latin typeface="Montserrat" panose="00000500000000000000" pitchFamily="2" charset="0"/>
              </a:rPr>
            </a:br>
            <a:r>
              <a:rPr lang="fr-FR" sz="1000" b="0" i="0" u="none" strike="noStrike" dirty="0">
                <a:effectLst/>
                <a:latin typeface="Montserrat" panose="00000500000000000000" pitchFamily="2" charset="0"/>
              </a:rPr>
              <a:t>Le vendeur remet gratuitement un devis personnalisé au consommateur à qui il propose une prestation ou un ensemble de prestations dont le prix total est supérieur ou égal à 100 € TTC ou au consommateur qui lui en fait la demande </a:t>
            </a:r>
            <a:endParaRPr lang="fr-FR" sz="1000" dirty="0">
              <a:latin typeface="Montserrat" panose="00000500000000000000" pitchFamily="2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D83AE8D-0D98-5E40-1A16-47BBC5E9C2CC}"/>
              </a:ext>
            </a:extLst>
          </p:cNvPr>
          <p:cNvSpPr txBox="1"/>
          <p:nvPr/>
        </p:nvSpPr>
        <p:spPr>
          <a:xfrm>
            <a:off x="-20224" y="2183194"/>
            <a:ext cx="6705167" cy="1169551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r>
              <a:rPr lang="fr-FR" sz="1000" b="1" i="0" u="none" strike="noStrike" dirty="0">
                <a:solidFill>
                  <a:srgbClr val="EB5E51"/>
                </a:solidFill>
                <a:effectLst/>
                <a:latin typeface="Montserrat" panose="00000500000000000000" pitchFamily="2" charset="0"/>
              </a:rPr>
              <a:t>HORAIRES D’INTERVENTIONS ET TARIFS</a:t>
            </a:r>
            <a:br>
              <a:rPr lang="fr-FR" sz="1000" b="0" i="0" u="none" strike="noStrike" dirty="0">
                <a:effectLst/>
                <a:latin typeface="Montserrat" panose="00000500000000000000" pitchFamily="2" charset="0"/>
              </a:rPr>
            </a:br>
            <a:r>
              <a:rPr lang="fr-FR" sz="1000" b="0" i="0" u="none" strike="noStrike" dirty="0">
                <a:effectLst/>
                <a:latin typeface="Montserrat" panose="00000500000000000000" pitchFamily="2" charset="0"/>
              </a:rPr>
              <a:t>Sauf d'être précisé autrement sur la grille tarifaire, nos interventions sont possibles entre 7h00 et 21h00.</a:t>
            </a:r>
            <a:br>
              <a:rPr lang="fr-FR" sz="1000" b="0" i="0" u="none" strike="noStrike" dirty="0">
                <a:effectLst/>
                <a:latin typeface="Montserrat" panose="00000500000000000000" pitchFamily="2" charset="0"/>
              </a:rPr>
            </a:br>
            <a:br>
              <a:rPr lang="fr-FR" sz="1000" b="0" i="0" u="none" strike="noStrike" dirty="0">
                <a:effectLst/>
                <a:latin typeface="Montserrat" panose="00000500000000000000" pitchFamily="2" charset="0"/>
              </a:rPr>
            </a:br>
            <a:r>
              <a:rPr lang="fr-FR" sz="1000" b="1" i="0" u="none" strike="noStrike" dirty="0">
                <a:effectLst/>
                <a:latin typeface="Montserrat" panose="00000500000000000000" pitchFamily="2" charset="0"/>
              </a:rPr>
              <a:t>Si pas d’annulation sous 72 heures avant la prestation, la prestation restera due.</a:t>
            </a:r>
            <a:br>
              <a:rPr lang="fr-FR" sz="18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5825810-14D3-D990-71EE-3D3619BFB6A8}"/>
              </a:ext>
            </a:extLst>
          </p:cNvPr>
          <p:cNvSpPr txBox="1"/>
          <p:nvPr/>
        </p:nvSpPr>
        <p:spPr>
          <a:xfrm>
            <a:off x="-20224" y="3155020"/>
            <a:ext cx="5779946" cy="400110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r>
              <a:rPr lang="fr-FR" sz="1000" b="1" dirty="0">
                <a:solidFill>
                  <a:srgbClr val="F26054"/>
                </a:solidFill>
                <a:latin typeface="Montserrat" panose="00000500000000000000" pitchFamily="2" charset="0"/>
              </a:rPr>
              <a:t>(1)</a:t>
            </a:r>
            <a:r>
              <a:rPr lang="fr-FR" sz="1000" b="1" i="0" u="none" strike="noStrike" dirty="0">
                <a:solidFill>
                  <a:srgbClr val="F26054"/>
                </a:solidFill>
                <a:effectLst/>
                <a:latin typeface="Montserrat" panose="00000500000000000000" pitchFamily="2" charset="0"/>
              </a:rPr>
              <a:t> : TVA REDUITE SELON LE TAUX EN VIGUEUR</a:t>
            </a:r>
            <a:br>
              <a:rPr lang="fr-FR" sz="10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</a:br>
            <a:r>
              <a:rPr lang="fr-FR" sz="10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cf. art. 279 et 278-0 bis D du code général des impôts</a:t>
            </a:r>
            <a:r>
              <a:rPr lang="fr-FR" sz="1000" dirty="0">
                <a:latin typeface="Montserrat" panose="00000500000000000000" pitchFamily="2" charset="0"/>
              </a:rPr>
              <a:t>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4B031047-25C0-2DEF-718D-FCEA720DCAC1}"/>
              </a:ext>
            </a:extLst>
          </p:cNvPr>
          <p:cNvSpPr txBox="1"/>
          <p:nvPr/>
        </p:nvSpPr>
        <p:spPr>
          <a:xfrm>
            <a:off x="-20224" y="4722323"/>
            <a:ext cx="6453784" cy="553998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>
            <a:spAutoFit/>
          </a:bodyPr>
          <a:lstStyle/>
          <a:p>
            <a:r>
              <a:rPr lang="fr-FR" sz="1000" b="1" dirty="0">
                <a:solidFill>
                  <a:srgbClr val="F26054"/>
                </a:solidFill>
                <a:latin typeface="Montserrat" panose="00000500000000000000" pitchFamily="2" charset="0"/>
              </a:rPr>
              <a:t>(2) : </a:t>
            </a:r>
            <a:r>
              <a:rPr lang="fr-FR" sz="1000" b="1" i="0" u="none" strike="noStrike" dirty="0">
                <a:solidFill>
                  <a:srgbClr val="F26054"/>
                </a:solidFill>
                <a:effectLst/>
                <a:latin typeface="Montserrat" panose="00000500000000000000" pitchFamily="2" charset="0"/>
              </a:rPr>
              <a:t>CREDIT D’IMPÔT 50%</a:t>
            </a:r>
            <a:br>
              <a:rPr lang="fr-FR" sz="10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</a:br>
            <a:r>
              <a:rPr lang="fr-FR" sz="10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cf. art. 199 sexdecies du code général des impôts et circulaire du 11 avril 2019 du ministère de l’économie et des finances</a:t>
            </a:r>
            <a:r>
              <a:rPr lang="fr-FR" sz="1000" dirty="0">
                <a:latin typeface="Montserrat" panose="00000500000000000000" pitchFamily="2" charset="0"/>
              </a:rPr>
              <a:t> 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23E2E27C-E633-51C9-29FA-06BA9E22E1AC}"/>
              </a:ext>
            </a:extLst>
          </p:cNvPr>
          <p:cNvSpPr txBox="1"/>
          <p:nvPr/>
        </p:nvSpPr>
        <p:spPr>
          <a:xfrm>
            <a:off x="-20224" y="5428655"/>
            <a:ext cx="6800848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b="1" i="0" u="none" strike="noStrike" dirty="0">
                <a:solidFill>
                  <a:srgbClr val="F26054"/>
                </a:solidFill>
                <a:effectLst/>
                <a:latin typeface="Montserrat" panose="00000500000000000000" pitchFamily="2" charset="0"/>
              </a:rPr>
              <a:t>INTERVENTION EN MODE PRESTATAIRE</a:t>
            </a:r>
          </a:p>
          <a:p>
            <a:r>
              <a:rPr lang="fr-FR" sz="1000" b="1" i="0" u="none" strike="noStrike" dirty="0">
                <a:effectLst/>
                <a:latin typeface="Montserrat" panose="00000500000000000000" pitchFamily="2" charset="0"/>
              </a:rPr>
              <a:t>Pour les nouveaux contrats à compter du 01/12/2024 :</a:t>
            </a:r>
            <a:br>
              <a:rPr lang="fr-FR" sz="10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</a:br>
            <a:r>
              <a:rPr lang="fr-FR" sz="10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Aucun frais d’inscription</a:t>
            </a:r>
            <a:br>
              <a:rPr lang="fr-FR" sz="10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</a:br>
            <a:r>
              <a:rPr lang="fr-FR" sz="1000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Aucun frais de dossiers</a:t>
            </a:r>
            <a:br>
              <a:rPr lang="fr-FR" sz="18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endParaRPr lang="fr-FR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1204DC25-2302-3D4F-2096-F612956B9AFE}"/>
              </a:ext>
            </a:extLst>
          </p:cNvPr>
          <p:cNvSpPr txBox="1"/>
          <p:nvPr/>
        </p:nvSpPr>
        <p:spPr>
          <a:xfrm>
            <a:off x="27618" y="10599520"/>
            <a:ext cx="34480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b="1" dirty="0">
                <a:solidFill>
                  <a:srgbClr val="EB5E51"/>
                </a:solidFill>
                <a:effectLst/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PERMANENCE TELEPHONIQUE:</a:t>
            </a:r>
            <a:endParaRPr lang="fr-FR" sz="1000" b="0" dirty="0">
              <a:solidFill>
                <a:srgbClr val="EB5E51"/>
              </a:solidFill>
              <a:effectLst/>
              <a:latin typeface="Montserrat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000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En dehors des heures d'ouverture de l'agence</a:t>
            </a:r>
          </a:p>
          <a:p>
            <a:r>
              <a:rPr lang="fr-FR" sz="1200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  <a:sym typeface="Webdings" panose="05030102010509060703" pitchFamily="18" charset="2"/>
              </a:rPr>
              <a:t> </a:t>
            </a:r>
            <a:r>
              <a:rPr lang="fr-FR" sz="1000" b="1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  <a:sym typeface="Webdings" panose="05030102010509060703" pitchFamily="18" charset="2"/>
              </a:rPr>
              <a:t>07 64 85 16 92</a:t>
            </a:r>
            <a:endParaRPr lang="fr-FR" sz="1000" b="1" dirty="0">
              <a:effectLst/>
              <a:latin typeface="Montserrat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3DC8C9D5-5D4B-E6B0-8B95-189D752AEAE7}"/>
              </a:ext>
            </a:extLst>
          </p:cNvPr>
          <p:cNvSpPr txBox="1"/>
          <p:nvPr/>
        </p:nvSpPr>
        <p:spPr>
          <a:xfrm>
            <a:off x="3662220" y="10599520"/>
            <a:ext cx="3037490" cy="741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fr-FR" sz="1000" b="1" dirty="0">
                <a:solidFill>
                  <a:srgbClr val="EB5E51"/>
                </a:solidFill>
                <a:effectLst/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ACCUEIL EN AGENCE</a:t>
            </a:r>
            <a:r>
              <a:rPr lang="fr-FR" sz="1000" b="1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</a:pPr>
            <a:r>
              <a:rPr lang="fr-FR" sz="1000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Du lundi au vendredi</a:t>
            </a:r>
          </a:p>
          <a:p>
            <a:pPr>
              <a:lnSpc>
                <a:spcPct val="107000"/>
              </a:lnSpc>
            </a:pPr>
            <a:r>
              <a:rPr lang="fr-FR" sz="1000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fr-FR" sz="1000" dirty="0"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09</a:t>
            </a:r>
            <a:r>
              <a:rPr lang="fr-FR" sz="1000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h00  à </a:t>
            </a:r>
            <a:r>
              <a:rPr lang="fr-FR" sz="1000" dirty="0"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fr-FR" sz="1000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h00  et de 14h00 à 18h00</a:t>
            </a:r>
          </a:p>
          <a:p>
            <a:pPr>
              <a:lnSpc>
                <a:spcPct val="107000"/>
              </a:lnSpc>
            </a:pPr>
            <a:r>
              <a:rPr lang="fr-FR" sz="1000" dirty="0"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Samedi de 09h00 à 12h00 ( sur RDV)</a:t>
            </a:r>
            <a:endParaRPr lang="fr-FR" sz="1000" dirty="0">
              <a:effectLst/>
              <a:latin typeface="Montserrat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9948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402</TotalTime>
  <Words>840</Words>
  <Application>Microsoft Office PowerPoint</Application>
  <PresentationFormat>Grand écran</PresentationFormat>
  <Paragraphs>99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Montserrat</vt:lpstr>
      <vt:lpstr>Verdana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cecile le cloirec</dc:creator>
  <cp:lastModifiedBy>cecile le cloirec</cp:lastModifiedBy>
  <cp:revision>4</cp:revision>
  <cp:lastPrinted>2024-12-03T08:01:01Z</cp:lastPrinted>
  <dcterms:created xsi:type="dcterms:W3CDTF">2024-11-27T16:15:55Z</dcterms:created>
  <dcterms:modified xsi:type="dcterms:W3CDTF">2025-05-16T09:31:24Z</dcterms:modified>
</cp:coreProperties>
</file>