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58" r:id="rId3"/>
    <p:sldId id="262" r:id="rId4"/>
    <p:sldId id="261" r:id="rId5"/>
    <p:sldId id="257" r:id="rId6"/>
    <p:sldId id="256" r:id="rId7"/>
    <p:sldId id="259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D95"/>
    <a:srgbClr val="F45F54"/>
    <a:srgbClr val="FB4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>
        <p:scale>
          <a:sx n="85" d="100"/>
          <a:sy n="85" d="100"/>
        </p:scale>
        <p:origin x="-1518" y="-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F7E19-FAD7-224E-BB88-AE22AE5FAB28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B5F4-2725-3448-9910-1A215ACC74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08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61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34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21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4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2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3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8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890A40-E2A6-ACC8-725F-9256E97A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B156C43-E355-5728-D1E9-700309519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6A788BD-5C60-C1BF-F68A-371387D0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97BEA0-514C-584B-3F87-FBD05AC0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009812-32F7-7848-A3D4-FCC3A5C4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571AFA-DA92-686E-7D6E-575874DC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7A1E331-0B3C-5FDF-2F81-D1F4A6F61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27B41E-972D-3BE3-296E-E9067EEE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B087610-AE26-3232-05EA-194EDC84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9F26BC9-0CDE-D478-CA44-4059A3ED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90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1E2DD5E-EE3C-9ABC-864B-4394257CD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D650905-E089-81A1-003E-DA5EEFA85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76C5FC6-4CAF-F5FC-1368-8B209949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5839BA7-9C08-94DF-12DB-E7E9320D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553192-D703-A0E1-3651-B173C549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BE762C-EEA1-8BFF-D86F-27B5A115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9A920E9-6703-BFE1-E0D5-D74804C1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72D05E-2BBC-03E4-605A-69846563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6FC50CB-2A46-CBB9-B5D2-E2D0A32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715E02F-3414-FFC9-3C28-9217CAC7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8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F1E82C-E655-5BA5-CD9E-309697DA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D42472D-053A-7334-EB18-FFE6B6A7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5596CB8-D304-7B64-8DB6-A4E71533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309E89-A5F9-88D4-DE28-3016DBF1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8514A27-31D3-A421-B770-71B14CE0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10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4D8DBB-1F5E-A030-3260-AAE29E62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C60CA1-00A8-1A28-8967-D5C55B60E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E56AB30-C513-4169-0519-F48952BBC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978BB08-FC88-B9D4-8206-1D96FA97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F868AE7-5DC3-3F5F-0AFA-EAA8036B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FAE088A-15C5-251D-DF14-79899854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13CA6D-3724-D510-D351-717E7FC9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2B273A1-B871-F728-695B-8C7AA99D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4E5678C-F394-9C74-D528-97EC8B89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BDFDAB9-AF6A-FC81-CCEA-93EBFBC48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019F4C5-28CA-C78B-A90B-C8F4BE1A3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D1DA16C-FEDC-94AA-73B7-8FE4206E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6D939F3-4A3C-AD9B-437B-D57CAF40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528DD3C-0D7D-1A7D-910D-34DD8481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C6EED7-E8C6-AE69-BF1C-EECF2C4A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6D74C5B-B2E7-A61B-B355-38D28180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D7F3CE5-C3F2-4A74-3CC8-5C9264F7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3AC068F-6C0F-619D-2823-B3053E10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EB52725-0D7C-C9DB-4965-47284E69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17FA98B-15BC-E255-4033-6C11CA43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B9EC9E0-9EA8-56EE-171E-5461145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F18456-796E-BBAE-7A28-95055DA3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D3DB61-F274-849F-D948-9B531B9C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1CEA83F-9746-D01D-33D3-65D9065D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FF91957-E906-73AC-BDE2-28B33479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0A81304-8DC4-1022-ADEF-D35C88B6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8BF5B6F-B2F0-A127-2CFE-813078BE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28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43B305-818A-608C-D236-CDFE175D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45A546F-2492-F12D-E8B7-4E897B551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8D29AB5-5DC6-5BA5-1687-D6828E36F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85FB6FB-F06A-1E7C-48B7-C59FB767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25FE93-5F50-89A3-445A-AA17B39D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F1463A0-A355-7B9E-CF81-9A9FB596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50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3FFF895-F7EC-197C-C107-9C7F08AA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F83E2FA-723D-639A-DC15-224835FF9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BBFB71C-EB6F-1825-F549-F261B3F1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A48C0-160F-D043-9C9D-D9B05DFF651F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099ED6-396C-223D-00DD-35A3810D1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96272CE-C2C0-EE0C-37B9-219E65E4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5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2983042" y="368659"/>
            <a:ext cx="7540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45F54"/>
                </a:solidFill>
              </a:rPr>
              <a:t>3 DIMENSIONS ESSENTIELLES POUR BIEN VIVRE CHEZ SOI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A09E9B9-B534-BE99-8A77-11281E99E50A}"/>
              </a:ext>
            </a:extLst>
          </p:cNvPr>
          <p:cNvSpPr txBox="1"/>
          <p:nvPr/>
        </p:nvSpPr>
        <p:spPr>
          <a:xfrm>
            <a:off x="524655" y="2567583"/>
            <a:ext cx="11257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NUTRITIONNELLE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Un menu équilibré et sain conçu par des diététiciennes, adapté au régime de votre proche, varié et préparé par des traiteurs. </a:t>
            </a:r>
          </a:p>
          <a:p>
            <a:pPr>
              <a:buClr>
                <a:schemeClr val="bg1"/>
              </a:buClr>
            </a:pPr>
            <a:endParaRPr lang="fr-FR" sz="24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PLAISIR &amp; BIEN-ÊTRE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Le plaisir de manger des saveurs diverses et variées réveille l’appétit</a:t>
            </a:r>
          </a:p>
          <a:p>
            <a:pPr>
              <a:buClr>
                <a:schemeClr val="bg1"/>
              </a:buClr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SOCIALE ET SUIVI DE L’ALIMENTATION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L’entretien du lien social et le rôle de prévention/alerte, grâce aux intervenants d’Âge d’or: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Ils déposent les repas dans le réfrigérateur, contrôlent ce qui été mangé, échangent, s’assurent que tout va bien. </a:t>
            </a:r>
          </a:p>
        </p:txBody>
      </p:sp>
    </p:spTree>
    <p:extLst>
      <p:ext uri="{BB962C8B-B14F-4D97-AF65-F5344CB8AC3E}">
        <p14:creationId xmlns:p14="http://schemas.microsoft.com/office/powerpoint/2010/main" val="51047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060044" y="632251"/>
            <a:ext cx="524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Exemple de menu </a:t>
            </a:r>
          </a:p>
        </p:txBody>
      </p:sp>
      <p:pic>
        <p:nvPicPr>
          <p:cNvPr id="4" name="Image 3" descr="Une image contenant texte, Site web, Page web, menu&#10;&#10;Description générée automatiquement">
            <a:extLst>
              <a:ext uri="{FF2B5EF4-FFF2-40B4-BE49-F238E27FC236}">
                <a16:creationId xmlns:a16="http://schemas.microsoft.com/office/drawing/2014/main" xmlns="" id="{8D671E17-0874-127F-6FCB-ADD343DE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21" y="2505538"/>
            <a:ext cx="11644757" cy="3746574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C2E0154E-F644-D0FC-C35D-06E23C97D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442" y="645185"/>
            <a:ext cx="657208" cy="9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699" y="632251"/>
            <a:ext cx="4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partenaire </a:t>
            </a:r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0821A831-0D2A-D6DE-4D83-EC518D556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42" y="645185"/>
            <a:ext cx="657208" cy="9044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B042761-979E-F821-C8A6-FDE17F7E7879}"/>
              </a:ext>
            </a:extLst>
          </p:cNvPr>
          <p:cNvSpPr txBox="1"/>
          <p:nvPr/>
        </p:nvSpPr>
        <p:spPr>
          <a:xfrm>
            <a:off x="484682" y="3769415"/>
            <a:ext cx="615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xmlns="" id="{963C856D-C1D0-202D-1E89-5E0793802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954" y="3252869"/>
            <a:ext cx="3408856" cy="2948331"/>
          </a:xfrm>
          <a:prstGeom prst="rect">
            <a:avLst/>
          </a:prstGeom>
        </p:spPr>
      </p:pic>
      <p:pic>
        <p:nvPicPr>
          <p:cNvPr id="12" name="Image 11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xmlns="" id="{12DBB1A7-B7C4-D847-1380-E9B9D66245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25" b="-14834"/>
          <a:stretch/>
        </p:blipFill>
        <p:spPr>
          <a:xfrm>
            <a:off x="270212" y="2880194"/>
            <a:ext cx="3581400" cy="4420210"/>
          </a:xfrm>
          <a:prstGeom prst="rect">
            <a:avLst/>
          </a:prstGeom>
        </p:spPr>
      </p:pic>
      <p:pic>
        <p:nvPicPr>
          <p:cNvPr id="15" name="Image 14" descr="Une image contenant texte, lettr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F99CB019-E7BA-3522-79B6-7EA40A2AE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429" y="2403507"/>
            <a:ext cx="3276601" cy="422937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76131A2-F38C-1A61-F737-9FAD70A95AFB}"/>
              </a:ext>
            </a:extLst>
          </p:cNvPr>
          <p:cNvSpPr txBox="1"/>
          <p:nvPr/>
        </p:nvSpPr>
        <p:spPr>
          <a:xfrm>
            <a:off x="922523" y="2158912"/>
            <a:ext cx="281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Carte mensuelle des remplacements possibles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CAE15BE-82A6-7080-715C-49AFD770ED14}"/>
              </a:ext>
            </a:extLst>
          </p:cNvPr>
          <p:cNvSpPr txBox="1"/>
          <p:nvPr/>
        </p:nvSpPr>
        <p:spPr>
          <a:xfrm>
            <a:off x="8502895" y="2351019"/>
            <a:ext cx="282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Définition des abréviations du menu </a:t>
            </a:r>
          </a:p>
        </p:txBody>
      </p:sp>
    </p:spTree>
    <p:extLst>
      <p:ext uri="{BB962C8B-B14F-4D97-AF65-F5344CB8AC3E}">
        <p14:creationId xmlns:p14="http://schemas.microsoft.com/office/powerpoint/2010/main" val="408613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699" y="632251"/>
            <a:ext cx="4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partenaire </a:t>
            </a:r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0821A831-0D2A-D6DE-4D83-EC518D556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42" y="645185"/>
            <a:ext cx="657208" cy="9044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B042761-979E-F821-C8A6-FDE17F7E7879}"/>
              </a:ext>
            </a:extLst>
          </p:cNvPr>
          <p:cNvSpPr txBox="1"/>
          <p:nvPr/>
        </p:nvSpPr>
        <p:spPr>
          <a:xfrm>
            <a:off x="484682" y="3769415"/>
            <a:ext cx="6155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</a:rPr>
              <a:t>     </a:t>
            </a:r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Chez Saveurs et Vie, nous sommes convaincus qu’une bonne alimentation est une alimentation choisie.</a:t>
            </a:r>
          </a:p>
          <a:p>
            <a:pPr algn="l"/>
            <a:endParaRPr lang="fr-FR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C’est pourquoi nous avons basé notre offre sur le choix à la carte, possible grâce à nos traiteurs sélectionnés. </a:t>
            </a: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</a:t>
            </a: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Ainsi, chaque sénior a la possibilité de remplacer chaque </a:t>
            </a:r>
            <a:r>
              <a:rPr lang="fr-FR" b="0" i="0" u="none" strike="noStrike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composant </a:t>
            </a:r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 menu proposé par un choix de la carte. </a:t>
            </a: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FAE35A7-4FF1-DEEA-434F-4A9B0B653AA7}"/>
              </a:ext>
            </a:extLst>
          </p:cNvPr>
          <p:cNvSpPr txBox="1"/>
          <p:nvPr/>
        </p:nvSpPr>
        <p:spPr>
          <a:xfrm>
            <a:off x="484682" y="3028890"/>
            <a:ext cx="498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de saveurs et vie: </a:t>
            </a:r>
          </a:p>
        </p:txBody>
      </p:sp>
      <p:pic>
        <p:nvPicPr>
          <p:cNvPr id="13" name="Image 12" descr="Une image contenant nourriture, plat, Cuisine, ingrédient&#10;&#10;Description générée automatiquement">
            <a:extLst>
              <a:ext uri="{FF2B5EF4-FFF2-40B4-BE49-F238E27FC236}">
                <a16:creationId xmlns:a16="http://schemas.microsoft.com/office/drawing/2014/main" xmlns="" id="{59F54094-1E07-093F-F6D3-3C95F740E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642" y="5114814"/>
            <a:ext cx="1435100" cy="1308100"/>
          </a:xfrm>
          <a:prstGeom prst="rect">
            <a:avLst/>
          </a:prstGeom>
        </p:spPr>
      </p:pic>
      <p:pic>
        <p:nvPicPr>
          <p:cNvPr id="18" name="Image 17" descr="Une image contenant personne, nourriture, Groupe d’aliments, produits&#10;&#10;Description générée automatiquement">
            <a:extLst>
              <a:ext uri="{FF2B5EF4-FFF2-40B4-BE49-F238E27FC236}">
                <a16:creationId xmlns:a16="http://schemas.microsoft.com/office/drawing/2014/main" xmlns="" id="{89E2AA43-1753-F2D6-4295-AB092F4D4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169" y="2802706"/>
            <a:ext cx="1858573" cy="1940915"/>
          </a:xfrm>
          <a:prstGeom prst="rect">
            <a:avLst/>
          </a:prstGeom>
        </p:spPr>
      </p:pic>
      <p:pic>
        <p:nvPicPr>
          <p:cNvPr id="20" name="Image 19" descr="Une image contenant Ustensiles de cuisine et de cuisson au four, vaisselle, tasse, ustensiles de cuisine&#10;&#10;Description générée automatiquement">
            <a:extLst>
              <a:ext uri="{FF2B5EF4-FFF2-40B4-BE49-F238E27FC236}">
                <a16:creationId xmlns:a16="http://schemas.microsoft.com/office/drawing/2014/main" xmlns="" id="{69FFF5C9-05A5-B0FD-058D-6B1C99530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4818" y="2583995"/>
            <a:ext cx="22225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6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700" y="632251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service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042BCB8-B126-41BB-81AD-474A0EDD97E7}"/>
              </a:ext>
            </a:extLst>
          </p:cNvPr>
          <p:cNvSpPr txBox="1"/>
          <p:nvPr/>
        </p:nvSpPr>
        <p:spPr>
          <a:xfrm>
            <a:off x="289809" y="2270866"/>
            <a:ext cx="36160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Express</a:t>
            </a:r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4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Produit Laitier ou Dessert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12€52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9€77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Idéale pour les petits appétits  ou en repas du soir </a:t>
            </a:r>
          </a:p>
          <a:p>
            <a:pPr>
              <a:buClr>
                <a:schemeClr val="bg1"/>
              </a:buClr>
            </a:pPr>
            <a:endParaRPr lang="fr-FR" sz="1600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89960C8-132D-9754-E852-A403BACFE6BC}"/>
              </a:ext>
            </a:extLst>
          </p:cNvPr>
          <p:cNvSpPr txBox="1"/>
          <p:nvPr/>
        </p:nvSpPr>
        <p:spPr>
          <a:xfrm>
            <a:off x="4100929" y="2228442"/>
            <a:ext cx="37387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Bien-être</a:t>
            </a:r>
          </a:p>
          <a:p>
            <a:r>
              <a:rPr lang="fr-FR" sz="2400" dirty="0">
                <a:solidFill>
                  <a:schemeClr val="bg1"/>
                </a:solidFill>
              </a:rPr>
              <a:t>5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Dessert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12€82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10€08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4EEE674-46FB-8062-32D2-A62B9A384151}"/>
              </a:ext>
            </a:extLst>
          </p:cNvPr>
          <p:cNvSpPr txBox="1"/>
          <p:nvPr/>
        </p:nvSpPr>
        <p:spPr>
          <a:xfrm>
            <a:off x="8034728" y="2201008"/>
            <a:ext cx="41572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Gourmande</a:t>
            </a:r>
          </a:p>
          <a:p>
            <a:r>
              <a:rPr lang="fr-FR" sz="2400" dirty="0">
                <a:solidFill>
                  <a:schemeClr val="bg1"/>
                </a:solidFill>
              </a:rPr>
              <a:t>6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</a:t>
            </a:r>
            <a:r>
              <a:rPr lang="fr-FR" dirty="0" smtClean="0">
                <a:solidFill>
                  <a:schemeClr val="bg1"/>
                </a:solidFill>
              </a:rPr>
              <a:t>Dessert</a:t>
            </a:r>
          </a:p>
          <a:p>
            <a:pPr algn="ctr"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Potage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13€36</a:t>
            </a:r>
            <a:r>
              <a:rPr lang="fr-FR" dirty="0">
                <a:solidFill>
                  <a:schemeClr val="bg1"/>
                </a:solidFill>
              </a:rPr>
              <a:t> TTC soit </a:t>
            </a:r>
            <a:r>
              <a:rPr lang="fr-FR" b="1" dirty="0">
                <a:solidFill>
                  <a:schemeClr val="bg1"/>
                </a:solidFill>
              </a:rPr>
              <a:t>10€61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et un complément pour le repas du soir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EEE6C5C1-F067-9E31-0BA8-4FB11493B25C}"/>
              </a:ext>
            </a:extLst>
          </p:cNvPr>
          <p:cNvCxnSpPr>
            <a:cxnSpLocks/>
          </p:cNvCxnSpPr>
          <p:nvPr/>
        </p:nvCxnSpPr>
        <p:spPr>
          <a:xfrm>
            <a:off x="7935393" y="2383436"/>
            <a:ext cx="0" cy="4140000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0090B68A-E128-A2EE-A8E8-F07C6FAD8A12}"/>
              </a:ext>
            </a:extLst>
          </p:cNvPr>
          <p:cNvCxnSpPr>
            <a:cxnSpLocks/>
          </p:cNvCxnSpPr>
          <p:nvPr/>
        </p:nvCxnSpPr>
        <p:spPr>
          <a:xfrm>
            <a:off x="3905875" y="2383436"/>
            <a:ext cx="0" cy="4140000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8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700" y="632251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service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143B960-D00A-D636-1186-F107A168F446}"/>
              </a:ext>
            </a:extLst>
          </p:cNvPr>
          <p:cNvSpPr txBox="1"/>
          <p:nvPr/>
        </p:nvSpPr>
        <p:spPr>
          <a:xfrm>
            <a:off x="728432" y="2241811"/>
            <a:ext cx="48079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Complète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8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</a:t>
            </a:r>
            <a:r>
              <a:rPr lang="fr-FR" dirty="0" smtClean="0">
                <a:solidFill>
                  <a:schemeClr val="bg1"/>
                </a:solidFill>
              </a:rPr>
              <a:t>Dessert</a:t>
            </a:r>
          </a:p>
          <a:p>
            <a:pPr algn="ctr"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+</a:t>
            </a:r>
          </a:p>
          <a:p>
            <a:r>
              <a:rPr lang="fr-FR" dirty="0">
                <a:solidFill>
                  <a:schemeClr val="bg1"/>
                </a:solidFill>
              </a:rPr>
              <a:t>      - Potage </a:t>
            </a:r>
          </a:p>
          <a:p>
            <a:r>
              <a:rPr lang="fr-FR" dirty="0">
                <a:solidFill>
                  <a:schemeClr val="bg1"/>
                </a:solidFill>
              </a:rPr>
              <a:t>      - Complément protidique </a:t>
            </a:r>
          </a:p>
          <a:p>
            <a:r>
              <a:rPr lang="fr-FR" dirty="0">
                <a:solidFill>
                  <a:schemeClr val="bg1"/>
                </a:solidFill>
              </a:rPr>
              <a:t>      - Dessert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15€13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12€3</a:t>
            </a:r>
            <a:r>
              <a:rPr lang="fr-FR" dirty="0">
                <a:solidFill>
                  <a:schemeClr val="bg1"/>
                </a:solidFill>
              </a:rPr>
              <a:t>8 après réduction d’impôt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et pour le soir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CD51A72-C636-E988-6303-E369BAE158AD}"/>
              </a:ext>
            </a:extLst>
          </p:cNvPr>
          <p:cNvSpPr txBox="1"/>
          <p:nvPr/>
        </p:nvSpPr>
        <p:spPr>
          <a:xfrm>
            <a:off x="6394450" y="2254122"/>
            <a:ext cx="5797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Régimes spéciaux</a:t>
            </a: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Pour les personnes ayant des régimes spéciaux, nous proposons des menus adaptés à leurs besoins: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- Menu sans sel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diabétique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haché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mixé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sans viande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sans porc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Traitement des aversions alimentaires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  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10788F0-DF72-9317-AD87-810B4981FD8A}"/>
              </a:ext>
            </a:extLst>
          </p:cNvPr>
          <p:cNvCxnSpPr>
            <a:cxnSpLocks/>
          </p:cNvCxnSpPr>
          <p:nvPr/>
        </p:nvCxnSpPr>
        <p:spPr>
          <a:xfrm>
            <a:off x="6190942" y="2488367"/>
            <a:ext cx="0" cy="3927423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5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3745250" y="632251"/>
            <a:ext cx="557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Comment procéder ?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4B8C5633-C1B8-2331-08A8-4E8A58CDADE6}"/>
              </a:ext>
            </a:extLst>
          </p:cNvPr>
          <p:cNvSpPr/>
          <p:nvPr/>
        </p:nvSpPr>
        <p:spPr>
          <a:xfrm>
            <a:off x="263579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88DB19DB-85B8-D3AE-18AA-4F45509F8D93}"/>
              </a:ext>
            </a:extLst>
          </p:cNvPr>
          <p:cNvSpPr/>
          <p:nvPr/>
        </p:nvSpPr>
        <p:spPr>
          <a:xfrm>
            <a:off x="2732580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5AA83C8B-6152-7AC4-69C7-C5DF553BDF51}"/>
              </a:ext>
            </a:extLst>
          </p:cNvPr>
          <p:cNvSpPr/>
          <p:nvPr/>
        </p:nvSpPr>
        <p:spPr>
          <a:xfrm>
            <a:off x="10254518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37277CE0-7588-3B76-7BD0-62B1C7406DB5}"/>
              </a:ext>
            </a:extLst>
          </p:cNvPr>
          <p:cNvSpPr/>
          <p:nvPr/>
        </p:nvSpPr>
        <p:spPr>
          <a:xfrm>
            <a:off x="7753663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97FE2C29-FF2A-25C3-10F5-16225DA5A4EA}"/>
              </a:ext>
            </a:extLst>
          </p:cNvPr>
          <p:cNvSpPr/>
          <p:nvPr/>
        </p:nvSpPr>
        <p:spPr>
          <a:xfrm>
            <a:off x="5234068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6" name="Flèche vers la droite 25">
            <a:extLst>
              <a:ext uri="{FF2B5EF4-FFF2-40B4-BE49-F238E27FC236}">
                <a16:creationId xmlns:a16="http://schemas.microsoft.com/office/drawing/2014/main" xmlns="" id="{68B4A3AC-DAF0-525E-1958-564B8F220941}"/>
              </a:ext>
            </a:extLst>
          </p:cNvPr>
          <p:cNvSpPr/>
          <p:nvPr/>
        </p:nvSpPr>
        <p:spPr>
          <a:xfrm>
            <a:off x="2074887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 vers la droite 27">
            <a:extLst>
              <a:ext uri="{FF2B5EF4-FFF2-40B4-BE49-F238E27FC236}">
                <a16:creationId xmlns:a16="http://schemas.microsoft.com/office/drawing/2014/main" xmlns="" id="{B2C27709-5385-D38E-624B-2792E71CC5F7}"/>
              </a:ext>
            </a:extLst>
          </p:cNvPr>
          <p:cNvSpPr/>
          <p:nvPr/>
        </p:nvSpPr>
        <p:spPr>
          <a:xfrm>
            <a:off x="9631179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>
            <a:extLst>
              <a:ext uri="{FF2B5EF4-FFF2-40B4-BE49-F238E27FC236}">
                <a16:creationId xmlns:a16="http://schemas.microsoft.com/office/drawing/2014/main" xmlns="" id="{1EE268B5-E93E-05A7-5B73-675B19245A45}"/>
              </a:ext>
            </a:extLst>
          </p:cNvPr>
          <p:cNvSpPr/>
          <p:nvPr/>
        </p:nvSpPr>
        <p:spPr>
          <a:xfrm>
            <a:off x="7071607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xmlns="" id="{65124B8F-CFCF-A3CF-5347-4C275DCB8397}"/>
              </a:ext>
            </a:extLst>
          </p:cNvPr>
          <p:cNvSpPr/>
          <p:nvPr/>
        </p:nvSpPr>
        <p:spPr>
          <a:xfrm>
            <a:off x="4569502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EF71317-B4DA-E8C4-ABAF-D1EDEF46F55F}"/>
              </a:ext>
            </a:extLst>
          </p:cNvPr>
          <p:cNvSpPr txBox="1"/>
          <p:nvPr/>
        </p:nvSpPr>
        <p:spPr>
          <a:xfrm>
            <a:off x="555884" y="3429000"/>
            <a:ext cx="116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Réception des menus transmis par AOS.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D3019ACD-5515-3A76-CBF5-D946FFE43F51}"/>
              </a:ext>
            </a:extLst>
          </p:cNvPr>
          <p:cNvSpPr txBox="1"/>
          <p:nvPr/>
        </p:nvSpPr>
        <p:spPr>
          <a:xfrm>
            <a:off x="2840633" y="3417519"/>
            <a:ext cx="1457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Choix des menus pour 1 mois</a:t>
            </a:r>
          </a:p>
          <a:p>
            <a:r>
              <a:rPr lang="fr-FR" b="1" dirty="0">
                <a:solidFill>
                  <a:srgbClr val="F45F54"/>
                </a:solidFill>
              </a:rPr>
              <a:t>Transmission des choix à AOS.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472F0659-EB10-5396-8909-D0C3ECB4FD0B}"/>
              </a:ext>
            </a:extLst>
          </p:cNvPr>
          <p:cNvSpPr txBox="1"/>
          <p:nvPr/>
        </p:nvSpPr>
        <p:spPr>
          <a:xfrm>
            <a:off x="5452060" y="3833017"/>
            <a:ext cx="139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Livraison deux fois par semaine.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AEF33A3D-14A8-1FFF-A5D2-5CD7554173AC}"/>
              </a:ext>
            </a:extLst>
          </p:cNvPr>
          <p:cNvSpPr txBox="1"/>
          <p:nvPr/>
        </p:nvSpPr>
        <p:spPr>
          <a:xfrm>
            <a:off x="7999750" y="3833017"/>
            <a:ext cx="118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Réception de la facture.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969C3026-4951-F89E-9618-73F30E666850}"/>
              </a:ext>
            </a:extLst>
          </p:cNvPr>
          <p:cNvSpPr txBox="1"/>
          <p:nvPr/>
        </p:nvSpPr>
        <p:spPr>
          <a:xfrm>
            <a:off x="10359448" y="3694517"/>
            <a:ext cx="167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Règlement de la facture par chèque, virement</a:t>
            </a:r>
          </a:p>
        </p:txBody>
      </p:sp>
    </p:spTree>
    <p:extLst>
      <p:ext uri="{BB962C8B-B14F-4D97-AF65-F5344CB8AC3E}">
        <p14:creationId xmlns:p14="http://schemas.microsoft.com/office/powerpoint/2010/main" val="33418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347146" y="632251"/>
            <a:ext cx="442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Nous contacter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A24D215-BF44-1662-00BF-21AF9A0EEEE5}"/>
              </a:ext>
            </a:extLst>
          </p:cNvPr>
          <p:cNvSpPr txBox="1"/>
          <p:nvPr/>
        </p:nvSpPr>
        <p:spPr>
          <a:xfrm>
            <a:off x="4347146" y="2967335"/>
            <a:ext cx="463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Merci pour votre attention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B4B2FB6-3BDA-2954-9F95-AE01EEE174B7}"/>
              </a:ext>
            </a:extLst>
          </p:cNvPr>
          <p:cNvSpPr txBox="1"/>
          <p:nvPr/>
        </p:nvSpPr>
        <p:spPr>
          <a:xfrm>
            <a:off x="1449659" y="4002374"/>
            <a:ext cx="9779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Si vous souhaitez plus de renseignements vous pouvez nous contacter </a:t>
            </a:r>
            <a:r>
              <a:rPr lang="fr-FR" sz="2400" dirty="0" smtClean="0">
                <a:solidFill>
                  <a:schemeClr val="bg1"/>
                </a:solidFill>
              </a:rPr>
              <a:t>au      </a:t>
            </a:r>
            <a:r>
              <a:rPr lang="fr-FR" sz="2400" b="1" dirty="0">
                <a:solidFill>
                  <a:schemeClr val="bg1"/>
                </a:solidFill>
              </a:rPr>
              <a:t>04 68 63 29 43 / perpignan-est@agedorservices.com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 ou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Vous pouvez venir nous rendre visite à l’agence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8 rue Madeleine Brès, 66330 à Cabestany.</a:t>
            </a:r>
          </a:p>
        </p:txBody>
      </p:sp>
    </p:spTree>
    <p:extLst>
      <p:ext uri="{BB962C8B-B14F-4D97-AF65-F5344CB8AC3E}">
        <p14:creationId xmlns:p14="http://schemas.microsoft.com/office/powerpoint/2010/main" val="3014147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8677</TotalTime>
  <Words>515</Words>
  <Application>Microsoft Office PowerPoint</Application>
  <PresentationFormat>Personnalisé</PresentationFormat>
  <Paragraphs>112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Derepierre</dc:creator>
  <cp:lastModifiedBy>INGRID</cp:lastModifiedBy>
  <cp:revision>4</cp:revision>
  <dcterms:created xsi:type="dcterms:W3CDTF">2023-11-21T14:36:59Z</dcterms:created>
  <dcterms:modified xsi:type="dcterms:W3CDTF">2024-03-15T08:57:56Z</dcterms:modified>
</cp:coreProperties>
</file>